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23"/>
  </p:notesMasterIdLst>
  <p:handoutMasterIdLst>
    <p:handoutMasterId r:id="rId24"/>
  </p:handoutMasterIdLst>
  <p:sldIdLst>
    <p:sldId id="1779" r:id="rId7"/>
    <p:sldId id="1829" r:id="rId8"/>
    <p:sldId id="1859" r:id="rId9"/>
    <p:sldId id="1856" r:id="rId10"/>
    <p:sldId id="1857" r:id="rId11"/>
    <p:sldId id="1858" r:id="rId12"/>
    <p:sldId id="1860" r:id="rId13"/>
    <p:sldId id="1837" r:id="rId14"/>
    <p:sldId id="1861" r:id="rId15"/>
    <p:sldId id="1862" r:id="rId16"/>
    <p:sldId id="1863" r:id="rId17"/>
    <p:sldId id="1864" r:id="rId18"/>
    <p:sldId id="1865" r:id="rId19"/>
    <p:sldId id="1866" r:id="rId20"/>
    <p:sldId id="1855" r:id="rId21"/>
    <p:sldId id="680" r:id="rId22"/>
  </p:sldIdLst>
  <p:sldSz cx="12196763" cy="6858000"/>
  <p:notesSz cx="6805613" cy="9939338"/>
  <p:custDataLst>
    <p:tags r:id="rId2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59595A"/>
    <a:srgbClr val="FFFFFF"/>
    <a:srgbClr val="6FC4F7"/>
    <a:srgbClr val="FFC000"/>
    <a:srgbClr val="F78898"/>
    <a:srgbClr val="34393C"/>
    <a:srgbClr val="384056"/>
    <a:srgbClr val="0078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0" autoAdjust="0"/>
    <p:restoredTop sz="96154" autoAdjust="0"/>
  </p:normalViewPr>
  <p:slideViewPr>
    <p:cSldViewPr showGuides="1">
      <p:cViewPr varScale="1">
        <p:scale>
          <a:sx n="117" d="100"/>
          <a:sy n="117" d="100"/>
        </p:scale>
        <p:origin x="6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16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16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1" fontAlgn="base" latinLnBrk="1" hangingPunct="1">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1" fontAlgn="base" latinLnBrk="1" hangingPunct="1">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1" fontAlgn="base" latinLnBrk="1" hangingPunct="1">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eaLnBrk="1" latinLnBrk="1" hangingPunct="1">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eaLnBrk="1" latinLnBrk="1" hangingPunct="1">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eaLnBrk="1" latinLnBrk="1" hangingPunct="1">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289081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hyperlink" Target="http://www.hiascend.com/" TargetMode="Externa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5">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 id="2147483920" r:id="rId3"/>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hyperlink" Target="https://openai.com/blog/instruction-following/" TargetMode="External"/><Relationship Id="rId1" Type="http://schemas.openxmlformats.org/officeDocument/2006/relationships/slideLayout" Target="../slideLayouts/slideLayout4.xml"/><Relationship Id="rId6" Type="http://schemas.openxmlformats.org/officeDocument/2006/relationships/hyperlink" Target="https://jalammar.github.io/" TargetMode="External"/><Relationship Id="rId5" Type="http://schemas.openxmlformats.org/officeDocument/2006/relationships/hyperlink" Target="https://jalammar.github.io/how-gpt3-works-visualizations-animations/" TargetMode="External"/><Relationship Id="rId4" Type="http://schemas.openxmlformats.org/officeDocument/2006/relationships/hyperlink" Target="https://sh-tsang.medium.com/review-instructgpt-training-language-models-to-follow-instructions-with-human-feedback-7fce4bf9059a"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F2C9F3-806E-664B-AB93-EFF3FEE16B5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8474645" y="544522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2557" y="544522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6A3BA1-19FA-724F-9244-9A377702E49A}"/>
              </a:ext>
            </a:extLst>
          </p:cNvPr>
          <p:cNvSpPr>
            <a:spLocks noGrp="1"/>
          </p:cNvSpPr>
          <p:nvPr>
            <p:ph type="title"/>
          </p:nvPr>
        </p:nvSpPr>
        <p:spPr/>
        <p:txBody>
          <a:bodyPr/>
          <a:lstStyle/>
          <a:p>
            <a:r>
              <a:rPr lang="zh-CN" altLang="en-US" dirty="0"/>
              <a:t>阶段</a:t>
            </a:r>
            <a:r>
              <a:rPr lang="en-US" altLang="zh-CN" dirty="0"/>
              <a:t>2</a:t>
            </a:r>
            <a:r>
              <a:rPr lang="zh-CN" altLang="en-US" dirty="0"/>
              <a:t>：训练</a:t>
            </a:r>
            <a:r>
              <a:rPr lang="en-US" altLang="zh-CN" dirty="0"/>
              <a:t>RM</a:t>
            </a:r>
            <a:r>
              <a:rPr lang="zh-CN" altLang="en-US" dirty="0"/>
              <a:t>模型</a:t>
            </a:r>
          </a:p>
        </p:txBody>
      </p:sp>
      <p:sp>
        <p:nvSpPr>
          <p:cNvPr id="3" name="内容占位符 2">
            <a:extLst>
              <a:ext uri="{FF2B5EF4-FFF2-40B4-BE49-F238E27FC236}">
                <a16:creationId xmlns:a16="http://schemas.microsoft.com/office/drawing/2014/main" id="{CBD71439-583C-DD45-A100-A8AA4E51CBF2}"/>
              </a:ext>
            </a:extLst>
          </p:cNvPr>
          <p:cNvSpPr>
            <a:spLocks noGrp="1"/>
          </p:cNvSpPr>
          <p:nvPr>
            <p:ph sz="half" idx="1"/>
          </p:nvPr>
        </p:nvSpPr>
        <p:spPr>
          <a:xfrm>
            <a:off x="623635" y="1340768"/>
            <a:ext cx="10963473" cy="1080120"/>
          </a:xfrm>
        </p:spPr>
        <p:txBody>
          <a:bodyPr/>
          <a:lstStyle/>
          <a:p>
            <a:r>
              <a:rPr lang="en-US" altLang="zh-CN" dirty="0">
                <a:latin typeface="Gill Sans MT" panose="020B0502020104020203" pitchFamily="34" charset="0"/>
              </a:rPr>
              <a:t>RM</a:t>
            </a:r>
            <a:r>
              <a:rPr lang="zh-CN" altLang="en-US" dirty="0">
                <a:latin typeface="Gill Sans MT" panose="020B0502020104020203" pitchFamily="34" charset="0"/>
              </a:rPr>
              <a:t> 逐渐学会了给 </a:t>
            </a:r>
            <a:r>
              <a:rPr lang="en-US" altLang="zh-CN" dirty="0">
                <a:latin typeface="Gill Sans MT" panose="020B0502020104020203" pitchFamily="34" charset="0"/>
              </a:rPr>
              <a:t>D</a:t>
            </a:r>
            <a:r>
              <a:rPr lang="zh-CN" altLang="en-US" dirty="0">
                <a:latin typeface="Gill Sans MT" panose="020B0502020104020203" pitchFamily="34" charset="0"/>
              </a:rPr>
              <a:t> 这类语句打高分，给 </a:t>
            </a:r>
            <a:r>
              <a:rPr lang="en-US" altLang="zh-CN" dirty="0">
                <a:latin typeface="Gill Sans MT" panose="020B0502020104020203" pitchFamily="34" charset="0"/>
              </a:rPr>
              <a:t>A/B/C</a:t>
            </a:r>
            <a:r>
              <a:rPr lang="zh-CN" altLang="en-US" dirty="0">
                <a:latin typeface="Gill Sans MT" panose="020B0502020104020203" pitchFamily="34" charset="0"/>
              </a:rPr>
              <a:t> 这类语句打低分，从而模仿人类偏好。所谓</a:t>
            </a:r>
            <a:r>
              <a:rPr lang="en-US" altLang="zh-CN" dirty="0">
                <a:latin typeface="Gill Sans MT" panose="020B0502020104020203" pitchFamily="34" charset="0"/>
              </a:rPr>
              <a:t>RLFH</a:t>
            </a:r>
            <a:r>
              <a:rPr lang="zh-CN" altLang="en-US" dirty="0">
                <a:latin typeface="Gill Sans MT" panose="020B0502020104020203" pitchFamily="34" charset="0"/>
              </a:rPr>
              <a:t> 人类反馈的强化学习，某种意义上来说，由人类打分来充当 </a:t>
            </a:r>
            <a:r>
              <a:rPr lang="en-US" altLang="zh-CN" dirty="0">
                <a:latin typeface="Gill Sans MT" panose="020B0502020104020203" pitchFamily="34" charset="0"/>
              </a:rPr>
              <a:t>Reward</a:t>
            </a:r>
            <a:r>
              <a:rPr lang="zh-CN" altLang="en-US" dirty="0">
                <a:latin typeface="Gill Sans MT" panose="020B0502020104020203" pitchFamily="34" charset="0"/>
              </a:rPr>
              <a:t>。</a:t>
            </a:r>
            <a:endParaRPr kumimoji="1" lang="zh-CN" altLang="en-US" dirty="0">
              <a:latin typeface="Gill Sans MT" panose="020B0502020104020203" pitchFamily="34" charset="0"/>
            </a:endParaRPr>
          </a:p>
        </p:txBody>
      </p:sp>
      <p:pic>
        <p:nvPicPr>
          <p:cNvPr id="6" name="图片 5">
            <a:extLst>
              <a:ext uri="{FF2B5EF4-FFF2-40B4-BE49-F238E27FC236}">
                <a16:creationId xmlns:a16="http://schemas.microsoft.com/office/drawing/2014/main" id="{60A052BA-2CD1-1E4F-A3CE-9926A9A19A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62077" y="2420888"/>
            <a:ext cx="5832648" cy="3869688"/>
          </a:xfrm>
          <a:prstGeom prst="rect">
            <a:avLst/>
          </a:prstGeom>
        </p:spPr>
      </p:pic>
    </p:spTree>
    <p:extLst>
      <p:ext uri="{BB962C8B-B14F-4D97-AF65-F5344CB8AC3E}">
        <p14:creationId xmlns:p14="http://schemas.microsoft.com/office/powerpoint/2010/main" val="310397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38B937-B632-B646-B85A-DFFE82DB4FC1}"/>
              </a:ext>
            </a:extLst>
          </p:cNvPr>
          <p:cNvSpPr>
            <a:spLocks noGrp="1"/>
          </p:cNvSpPr>
          <p:nvPr>
            <p:ph type="title"/>
          </p:nvPr>
        </p:nvSpPr>
        <p:spPr/>
        <p:txBody>
          <a:bodyPr/>
          <a:lstStyle/>
          <a:p>
            <a:r>
              <a:rPr lang="zh-CN" altLang="en-US" dirty="0">
                <a:latin typeface="Futura Medium" panose="020B0602020204020303" pitchFamily="34" charset="-79"/>
                <a:cs typeface="Futura Medium" panose="020B0602020204020303" pitchFamily="34" charset="-79"/>
              </a:rPr>
              <a:t>阶段</a:t>
            </a:r>
            <a:r>
              <a:rPr lang="en-US" altLang="zh-CN" dirty="0">
                <a:latin typeface="Futura Medium" panose="020B0602020204020303" pitchFamily="34" charset="-79"/>
                <a:cs typeface="Futura Medium" panose="020B0602020204020303" pitchFamily="34" charset="-79"/>
              </a:rPr>
              <a:t>3:</a:t>
            </a:r>
            <a:r>
              <a:rPr lang="zh-CN" altLang="en-US" dirty="0">
                <a:latin typeface="Futura Medium" panose="020B0602020204020303" pitchFamily="34" charset="-79"/>
                <a:cs typeface="Futura Medium" panose="020B0602020204020303" pitchFamily="34" charset="-79"/>
              </a:rPr>
              <a:t> </a:t>
            </a:r>
            <a:r>
              <a:rPr lang="en-US" altLang="zh-CN" dirty="0">
                <a:latin typeface="Futura Medium" panose="020B0602020204020303" pitchFamily="34" charset="-79"/>
                <a:cs typeface="Futura Medium" panose="020B0602020204020303" pitchFamily="34" charset="-79"/>
              </a:rPr>
              <a:t>PPO</a:t>
            </a:r>
            <a:r>
              <a:rPr lang="zh-CN" altLang="en-US" dirty="0">
                <a:latin typeface="Futura Medium" panose="020B0602020204020303" pitchFamily="34" charset="-79"/>
                <a:cs typeface="Futura Medium" panose="020B0602020204020303" pitchFamily="34" charset="-79"/>
              </a:rPr>
              <a:t> 优化策略模型</a:t>
            </a:r>
            <a:endParaRPr kumimoji="1" lang="zh-CN" altLang="en-US" dirty="0">
              <a:latin typeface="Futura Medium" panose="020B0602020204020303" pitchFamily="34" charset="-79"/>
              <a:cs typeface="Futura Medium" panose="020B0602020204020303" pitchFamily="34" charset="-79"/>
            </a:endParaRPr>
          </a:p>
        </p:txBody>
      </p:sp>
      <p:sp>
        <p:nvSpPr>
          <p:cNvPr id="3" name="内容占位符 2">
            <a:extLst>
              <a:ext uri="{FF2B5EF4-FFF2-40B4-BE49-F238E27FC236}">
                <a16:creationId xmlns:a16="http://schemas.microsoft.com/office/drawing/2014/main" id="{E3EE5233-2499-1941-A929-603F1D7C3653}"/>
              </a:ext>
            </a:extLst>
          </p:cNvPr>
          <p:cNvSpPr>
            <a:spLocks noGrp="1"/>
          </p:cNvSpPr>
          <p:nvPr>
            <p:ph sz="half" idx="1"/>
          </p:nvPr>
        </p:nvSpPr>
        <p:spPr>
          <a:xfrm>
            <a:off x="623635" y="1340768"/>
            <a:ext cx="10963473" cy="523884"/>
          </a:xfrm>
        </p:spPr>
        <p:txBody>
          <a:bodyPr/>
          <a:lstStyle/>
          <a:p>
            <a:r>
              <a:rPr kumimoji="1" lang="zh-CN" altLang="en-US" dirty="0"/>
              <a:t>强化学习训练的目标函数：</a:t>
            </a:r>
          </a:p>
        </p:txBody>
      </p:sp>
      <p:grpSp>
        <p:nvGrpSpPr>
          <p:cNvPr id="7" name="组合 6">
            <a:extLst>
              <a:ext uri="{FF2B5EF4-FFF2-40B4-BE49-F238E27FC236}">
                <a16:creationId xmlns:a16="http://schemas.microsoft.com/office/drawing/2014/main" id="{D7378E34-514C-2C4B-A02E-FBAA993C6B4C}"/>
              </a:ext>
            </a:extLst>
          </p:cNvPr>
          <p:cNvGrpSpPr/>
          <p:nvPr/>
        </p:nvGrpSpPr>
        <p:grpSpPr>
          <a:xfrm>
            <a:off x="841797" y="2204864"/>
            <a:ext cx="10369152" cy="528712"/>
            <a:chOff x="769789" y="2468240"/>
            <a:chExt cx="10369152" cy="528712"/>
          </a:xfrm>
        </p:grpSpPr>
        <p:pic>
          <p:nvPicPr>
            <p:cNvPr id="5" name="图片 4">
              <a:extLst>
                <a:ext uri="{FF2B5EF4-FFF2-40B4-BE49-F238E27FC236}">
                  <a16:creationId xmlns:a16="http://schemas.microsoft.com/office/drawing/2014/main" id="{7DCB11AD-A60F-CB42-845F-1C2D3E6D8D3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69789" y="2468240"/>
              <a:ext cx="7776864" cy="528712"/>
            </a:xfrm>
            <a:prstGeom prst="rect">
              <a:avLst/>
            </a:prstGeom>
          </p:spPr>
        </p:pic>
        <p:pic>
          <p:nvPicPr>
            <p:cNvPr id="6" name="图片 5">
              <a:extLst>
                <a:ext uri="{FF2B5EF4-FFF2-40B4-BE49-F238E27FC236}">
                  <a16:creationId xmlns:a16="http://schemas.microsoft.com/office/drawing/2014/main" id="{CE37CDB5-909C-3C45-995D-C1BC0B47AC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02637" y="2492896"/>
              <a:ext cx="2736304" cy="397450"/>
            </a:xfrm>
            <a:prstGeom prst="rect">
              <a:avLst/>
            </a:prstGeom>
          </p:spPr>
        </p:pic>
      </p:grpSp>
      <p:sp>
        <p:nvSpPr>
          <p:cNvPr id="8" name="矩形 7">
            <a:extLst>
              <a:ext uri="{FF2B5EF4-FFF2-40B4-BE49-F238E27FC236}">
                <a16:creationId xmlns:a16="http://schemas.microsoft.com/office/drawing/2014/main" id="{6CC9BA4D-8E98-4144-9DB9-750A15417371}"/>
              </a:ext>
            </a:extLst>
          </p:cNvPr>
          <p:cNvSpPr/>
          <p:nvPr/>
        </p:nvSpPr>
        <p:spPr>
          <a:xfrm>
            <a:off x="3866133" y="3563724"/>
            <a:ext cx="1029449" cy="369332"/>
          </a:xfrm>
          <a:prstGeom prst="rect">
            <a:avLst/>
          </a:prstGeom>
        </p:spPr>
        <p:txBody>
          <a:bodyPr wrap="none">
            <a:spAutoFit/>
          </a:bodyPr>
          <a:lstStyle/>
          <a:p>
            <a:r>
              <a:rPr lang="en-US" altLang="zh-CN" dirty="0">
                <a:solidFill>
                  <a:srgbClr val="333333"/>
                </a:solidFill>
                <a:latin typeface="Gill Sans MT" panose="020B0502020104020203" pitchFamily="34" charset="0"/>
                <a:ea typeface="Microsoft YaHei" panose="020B0503020204020204" pitchFamily="34" charset="-122"/>
              </a:rPr>
              <a:t>RM</a:t>
            </a:r>
            <a:r>
              <a:rPr lang="zh-CN" altLang="en-US" dirty="0">
                <a:solidFill>
                  <a:srgbClr val="333333"/>
                </a:solidFill>
                <a:latin typeface="Gill Sans MT" panose="020B0502020104020203" pitchFamily="34" charset="0"/>
                <a:ea typeface="Microsoft YaHei" panose="020B0503020204020204" pitchFamily="34" charset="-122"/>
              </a:rPr>
              <a:t> 模型</a:t>
            </a:r>
            <a:endParaRPr lang="zh-CN" altLang="en-US" dirty="0">
              <a:latin typeface="Gill Sans MT" panose="020B0502020104020203" pitchFamily="34" charset="0"/>
              <a:ea typeface="Microsoft YaHei" panose="020B0503020204020204" pitchFamily="34" charset="-122"/>
            </a:endParaRPr>
          </a:p>
        </p:txBody>
      </p:sp>
      <p:sp>
        <p:nvSpPr>
          <p:cNvPr id="9" name="右大括号 8">
            <a:extLst>
              <a:ext uri="{FF2B5EF4-FFF2-40B4-BE49-F238E27FC236}">
                <a16:creationId xmlns:a16="http://schemas.microsoft.com/office/drawing/2014/main" id="{D5D83CAD-C16C-6941-9A78-D41ED688D949}"/>
              </a:ext>
            </a:extLst>
          </p:cNvPr>
          <p:cNvSpPr/>
          <p:nvPr/>
        </p:nvSpPr>
        <p:spPr bwMode="auto">
          <a:xfrm rot="5400000">
            <a:off x="4262176" y="2704275"/>
            <a:ext cx="144016" cy="792088"/>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0" name="矩形 9">
            <a:extLst>
              <a:ext uri="{FF2B5EF4-FFF2-40B4-BE49-F238E27FC236}">
                <a16:creationId xmlns:a16="http://schemas.microsoft.com/office/drawing/2014/main" id="{86A27B53-7D02-A440-9944-259357E5DB1F}"/>
              </a:ext>
            </a:extLst>
          </p:cNvPr>
          <p:cNvSpPr/>
          <p:nvPr/>
        </p:nvSpPr>
        <p:spPr>
          <a:xfrm>
            <a:off x="5059759" y="3559940"/>
            <a:ext cx="3390672" cy="369332"/>
          </a:xfrm>
          <a:prstGeom prst="rect">
            <a:avLst/>
          </a:prstGeom>
        </p:spPr>
        <p:txBody>
          <a:bodyPr wrap="none">
            <a:spAutoFit/>
          </a:bodyPr>
          <a:lstStyle/>
          <a:p>
            <a:r>
              <a:rPr lang="en-US" altLang="zh-CN" dirty="0">
                <a:solidFill>
                  <a:srgbClr val="333333"/>
                </a:solidFill>
                <a:latin typeface="Gill Sans MT" panose="020B0502020104020203" pitchFamily="34" charset="0"/>
                <a:ea typeface="Microsoft YaHei" panose="020B0503020204020204" pitchFamily="34" charset="-122"/>
              </a:rPr>
              <a:t>KL</a:t>
            </a:r>
            <a:r>
              <a:rPr lang="zh-CN" altLang="en-US" dirty="0">
                <a:solidFill>
                  <a:srgbClr val="333333"/>
                </a:solidFill>
                <a:latin typeface="Gill Sans MT" panose="020B0502020104020203" pitchFamily="34" charset="0"/>
                <a:ea typeface="Microsoft YaHei" panose="020B0503020204020204" pitchFamily="34" charset="-122"/>
              </a:rPr>
              <a:t> 散度对比策略模型 </a:t>
            </a:r>
            <a:r>
              <a:rPr lang="en-US" altLang="zh-CN" dirty="0">
                <a:solidFill>
                  <a:srgbClr val="333333"/>
                </a:solidFill>
                <a:latin typeface="Gill Sans MT" panose="020B0502020104020203" pitchFamily="34" charset="0"/>
                <a:ea typeface="Microsoft YaHei" panose="020B0503020204020204" pitchFamily="34" charset="-122"/>
              </a:rPr>
              <a:t>RL</a:t>
            </a:r>
            <a:r>
              <a:rPr lang="zh-CN" altLang="en-US" dirty="0">
                <a:solidFill>
                  <a:srgbClr val="333333"/>
                </a:solidFill>
                <a:latin typeface="Gill Sans MT" panose="020B0502020104020203" pitchFamily="34" charset="0"/>
                <a:ea typeface="Microsoft YaHei" panose="020B0503020204020204" pitchFamily="34" charset="-122"/>
              </a:rPr>
              <a:t> 和 </a:t>
            </a:r>
            <a:r>
              <a:rPr lang="en-US" altLang="zh-CN" dirty="0">
                <a:solidFill>
                  <a:srgbClr val="333333"/>
                </a:solidFill>
                <a:latin typeface="Gill Sans MT" panose="020B0502020104020203" pitchFamily="34" charset="0"/>
                <a:ea typeface="Microsoft YaHei" panose="020B0503020204020204" pitchFamily="34" charset="-122"/>
              </a:rPr>
              <a:t>SFT</a:t>
            </a:r>
            <a:endParaRPr lang="zh-CN" altLang="en-US" dirty="0">
              <a:solidFill>
                <a:srgbClr val="333333"/>
              </a:solidFill>
              <a:latin typeface="Gill Sans MT" panose="020B0502020104020203" pitchFamily="34" charset="0"/>
              <a:ea typeface="Microsoft YaHei" panose="020B0503020204020204" pitchFamily="34" charset="-122"/>
            </a:endParaRPr>
          </a:p>
        </p:txBody>
      </p:sp>
      <p:sp>
        <p:nvSpPr>
          <p:cNvPr id="11" name="右大括号 10">
            <a:extLst>
              <a:ext uri="{FF2B5EF4-FFF2-40B4-BE49-F238E27FC236}">
                <a16:creationId xmlns:a16="http://schemas.microsoft.com/office/drawing/2014/main" id="{6781E32F-9F29-764A-A1F2-130BDB500FDD}"/>
              </a:ext>
            </a:extLst>
          </p:cNvPr>
          <p:cNvSpPr/>
          <p:nvPr/>
        </p:nvSpPr>
        <p:spPr bwMode="auto">
          <a:xfrm rot="5400000">
            <a:off x="6494263" y="1672647"/>
            <a:ext cx="144000" cy="2880000"/>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2" name="右大括号 11">
            <a:extLst>
              <a:ext uri="{FF2B5EF4-FFF2-40B4-BE49-F238E27FC236}">
                <a16:creationId xmlns:a16="http://schemas.microsoft.com/office/drawing/2014/main" id="{A0E01E60-417B-484B-B949-ACEE86F7EE59}"/>
              </a:ext>
            </a:extLst>
          </p:cNvPr>
          <p:cNvSpPr/>
          <p:nvPr/>
        </p:nvSpPr>
        <p:spPr bwMode="auto">
          <a:xfrm rot="5400000">
            <a:off x="9728625" y="1999065"/>
            <a:ext cx="156336" cy="2232248"/>
          </a:xfrm>
          <a:prstGeom prst="rightBrace">
            <a:avLst/>
          </a:prstGeom>
          <a:no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a:ln>
                <a:noFill/>
              </a:ln>
              <a:solidFill>
                <a:schemeClr val="tx1"/>
              </a:solidFill>
              <a:effectLst/>
              <a:latin typeface="Arial" charset="0"/>
              <a:ea typeface="SimSun" pitchFamily="2" charset="-122"/>
            </a:endParaRPr>
          </a:p>
        </p:txBody>
      </p:sp>
      <p:sp>
        <p:nvSpPr>
          <p:cNvPr id="13" name="矩形 12">
            <a:extLst>
              <a:ext uri="{FF2B5EF4-FFF2-40B4-BE49-F238E27FC236}">
                <a16:creationId xmlns:a16="http://schemas.microsoft.com/office/drawing/2014/main" id="{5433BFE6-FFE9-4841-84F1-92D6917E61A2}"/>
              </a:ext>
            </a:extLst>
          </p:cNvPr>
          <p:cNvSpPr/>
          <p:nvPr/>
        </p:nvSpPr>
        <p:spPr>
          <a:xfrm>
            <a:off x="9137379" y="3532366"/>
            <a:ext cx="1338828" cy="369332"/>
          </a:xfrm>
          <a:prstGeom prst="rect">
            <a:avLst/>
          </a:prstGeom>
        </p:spPr>
        <p:txBody>
          <a:bodyPr wrap="none">
            <a:spAutoFit/>
          </a:bodyPr>
          <a:lstStyle/>
          <a:p>
            <a:r>
              <a:rPr lang="zh-CN" altLang="en-US" dirty="0">
                <a:solidFill>
                  <a:srgbClr val="333333"/>
                </a:solidFill>
                <a:latin typeface="Gill Sans MT" panose="020B0502020104020203" pitchFamily="34" charset="0"/>
                <a:ea typeface="Microsoft YaHei" panose="020B0503020204020204" pitchFamily="34" charset="-122"/>
              </a:rPr>
              <a:t>修正偏置项</a:t>
            </a:r>
          </a:p>
        </p:txBody>
      </p:sp>
    </p:spTree>
    <p:extLst>
      <p:ext uri="{BB962C8B-B14F-4D97-AF65-F5344CB8AC3E}">
        <p14:creationId xmlns:p14="http://schemas.microsoft.com/office/powerpoint/2010/main" val="21228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1D09760-8760-124E-8862-17A319485751}"/>
              </a:ext>
            </a:extLst>
          </p:cNvPr>
          <p:cNvSpPr>
            <a:spLocks noGrp="1"/>
          </p:cNvSpPr>
          <p:nvPr>
            <p:ph type="title"/>
          </p:nvPr>
        </p:nvSpPr>
        <p:spPr/>
        <p:txBody>
          <a:bodyPr/>
          <a:lstStyle/>
          <a:p>
            <a:r>
              <a:rPr lang="zh-CN" altLang="en-US" dirty="0"/>
              <a:t>阶段</a:t>
            </a:r>
            <a:r>
              <a:rPr lang="en-US" altLang="zh-CN" dirty="0"/>
              <a:t>3:</a:t>
            </a:r>
            <a:r>
              <a:rPr lang="zh-CN" altLang="en-US" dirty="0"/>
              <a:t> </a:t>
            </a:r>
            <a:r>
              <a:rPr lang="en-US" altLang="zh-CN" dirty="0"/>
              <a:t>PPO</a:t>
            </a:r>
            <a:r>
              <a:rPr lang="zh-CN" altLang="en-US" dirty="0"/>
              <a:t> 优化策略模型</a:t>
            </a:r>
          </a:p>
        </p:txBody>
      </p:sp>
      <p:sp>
        <p:nvSpPr>
          <p:cNvPr id="9" name="内容占位符 8">
            <a:extLst>
              <a:ext uri="{FF2B5EF4-FFF2-40B4-BE49-F238E27FC236}">
                <a16:creationId xmlns:a16="http://schemas.microsoft.com/office/drawing/2014/main" id="{047B8919-C8E4-DB42-8947-4AEA70359B18}"/>
              </a:ext>
            </a:extLst>
          </p:cNvPr>
          <p:cNvSpPr>
            <a:spLocks noGrp="1"/>
          </p:cNvSpPr>
          <p:nvPr>
            <p:ph sz="half" idx="1"/>
          </p:nvPr>
        </p:nvSpPr>
        <p:spPr/>
        <p:txBody>
          <a:bodyPr/>
          <a:lstStyle/>
          <a:p>
            <a:r>
              <a:rPr lang="zh-CN" altLang="en-US" dirty="0">
                <a:latin typeface="Gill Sans MT" panose="020B0502020104020203" pitchFamily="34" charset="0"/>
              </a:rPr>
              <a:t>迭代式的更新奖励模型 </a:t>
            </a:r>
            <a:r>
              <a:rPr lang="en-US" altLang="zh-CN" dirty="0">
                <a:latin typeface="Gill Sans MT" panose="020B0502020104020203" pitchFamily="34" charset="0"/>
              </a:rPr>
              <a:t>RM</a:t>
            </a:r>
            <a:r>
              <a:rPr lang="zh-CN" altLang="en-US" dirty="0">
                <a:latin typeface="Gill Sans MT" panose="020B0502020104020203" pitchFamily="34" charset="0"/>
              </a:rPr>
              <a:t> 和策略模型 </a:t>
            </a:r>
            <a:r>
              <a:rPr lang="en-US" altLang="zh-CN" dirty="0">
                <a:latin typeface="Gill Sans MT" panose="020B0502020104020203" pitchFamily="34" charset="0"/>
              </a:rPr>
              <a:t>SFT</a:t>
            </a:r>
            <a:r>
              <a:rPr lang="zh-CN" altLang="en-US" dirty="0">
                <a:latin typeface="Gill Sans MT" panose="020B0502020104020203" pitchFamily="34" charset="0"/>
              </a:rPr>
              <a:t>，让奖励模型 </a:t>
            </a:r>
            <a:r>
              <a:rPr lang="en-US" altLang="zh-CN" dirty="0">
                <a:latin typeface="Gill Sans MT" panose="020B0502020104020203" pitchFamily="34" charset="0"/>
              </a:rPr>
              <a:t>RM</a:t>
            </a:r>
            <a:r>
              <a:rPr lang="zh-CN" altLang="en-US" dirty="0">
                <a:latin typeface="Gill Sans MT" panose="020B0502020104020203" pitchFamily="34" charset="0"/>
              </a:rPr>
              <a:t> 对 </a:t>
            </a:r>
            <a:r>
              <a:rPr lang="en-US" altLang="zh-CN" dirty="0">
                <a:latin typeface="Gill Sans MT" panose="020B0502020104020203" pitchFamily="34" charset="0"/>
              </a:rPr>
              <a:t>PPO</a:t>
            </a:r>
            <a:r>
              <a:rPr lang="zh-CN" altLang="en-US" dirty="0">
                <a:latin typeface="Gill Sans MT" panose="020B0502020104020203" pitchFamily="34" charset="0"/>
              </a:rPr>
              <a:t> 模型输出质量的刻画愈加精确，并使得输出文本变得越来越符合人的认知。</a:t>
            </a:r>
          </a:p>
        </p:txBody>
      </p:sp>
      <p:pic>
        <p:nvPicPr>
          <p:cNvPr id="8" name="图片 7">
            <a:extLst>
              <a:ext uri="{FF2B5EF4-FFF2-40B4-BE49-F238E27FC236}">
                <a16:creationId xmlns:a16="http://schemas.microsoft.com/office/drawing/2014/main" id="{D7BBE4DD-0EF5-0E48-888C-05FCF79D1A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53"/>
          <a:stretch/>
        </p:blipFill>
        <p:spPr>
          <a:xfrm>
            <a:off x="3578101" y="2436321"/>
            <a:ext cx="5112568" cy="3961088"/>
          </a:xfrm>
          <a:prstGeom prst="rect">
            <a:avLst/>
          </a:prstGeom>
        </p:spPr>
      </p:pic>
    </p:spTree>
    <p:extLst>
      <p:ext uri="{BB962C8B-B14F-4D97-AF65-F5344CB8AC3E}">
        <p14:creationId xmlns:p14="http://schemas.microsoft.com/office/powerpoint/2010/main" val="97026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思考</a:t>
            </a:r>
            <a:endParaRPr lang="zh-CN" altLang="en-US" sz="6000" dirty="0"/>
          </a:p>
        </p:txBody>
      </p:sp>
    </p:spTree>
    <p:extLst>
      <p:ext uri="{BB962C8B-B14F-4D97-AF65-F5344CB8AC3E}">
        <p14:creationId xmlns:p14="http://schemas.microsoft.com/office/powerpoint/2010/main" val="196123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1860BF3-BAE3-004F-8218-200C254BFA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58621" y="3504655"/>
            <a:ext cx="3439096" cy="2732657"/>
          </a:xfrm>
          <a:prstGeom prst="rect">
            <a:avLst/>
          </a:prstGeom>
        </p:spPr>
      </p:pic>
      <p:sp>
        <p:nvSpPr>
          <p:cNvPr id="5" name="标题 4">
            <a:extLst>
              <a:ext uri="{FF2B5EF4-FFF2-40B4-BE49-F238E27FC236}">
                <a16:creationId xmlns:a16="http://schemas.microsoft.com/office/drawing/2014/main" id="{EE2366F6-0015-A542-887A-C453AE4D1D7D}"/>
              </a:ext>
            </a:extLst>
          </p:cNvPr>
          <p:cNvSpPr>
            <a:spLocks noGrp="1"/>
          </p:cNvSpPr>
          <p:nvPr>
            <p:ph type="title"/>
          </p:nvPr>
        </p:nvSpPr>
        <p:spPr/>
        <p:txBody>
          <a:bodyPr/>
          <a:lstStyle/>
          <a:p>
            <a:r>
              <a:rPr lang="zh-CN" altLang="en-US" dirty="0"/>
              <a:t>思考</a:t>
            </a:r>
          </a:p>
        </p:txBody>
      </p:sp>
      <p:sp>
        <p:nvSpPr>
          <p:cNvPr id="6" name="内容占位符 5">
            <a:extLst>
              <a:ext uri="{FF2B5EF4-FFF2-40B4-BE49-F238E27FC236}">
                <a16:creationId xmlns:a16="http://schemas.microsoft.com/office/drawing/2014/main" id="{4754548C-F157-D94E-B18D-E659A26B7CB8}"/>
              </a:ext>
            </a:extLst>
          </p:cNvPr>
          <p:cNvSpPr>
            <a:spLocks noGrp="1"/>
          </p:cNvSpPr>
          <p:nvPr>
            <p:ph sz="half" idx="1"/>
          </p:nvPr>
        </p:nvSpPr>
        <p:spPr>
          <a:xfrm>
            <a:off x="623635" y="1340768"/>
            <a:ext cx="10963473" cy="3456384"/>
          </a:xfrm>
        </p:spPr>
        <p:txBody>
          <a:bodyPr/>
          <a:lstStyle/>
          <a:p>
            <a:r>
              <a:rPr lang="zh-CN" altLang="en-US" dirty="0">
                <a:latin typeface="Gill Sans MT" panose="020B0502020104020203" pitchFamily="34" charset="0"/>
              </a:rPr>
              <a:t>大模型通过计算的方式模拟人类的思考，类似于</a:t>
            </a:r>
            <a:r>
              <a:rPr lang="en-US" altLang="zh-CN" dirty="0" err="1">
                <a:latin typeface="Gill Sans MT" panose="020B0502020104020203" pitchFamily="34" charset="0"/>
              </a:rPr>
              <a:t>ChatGPT</a:t>
            </a:r>
            <a:r>
              <a:rPr lang="zh-CN" altLang="en-US" dirty="0">
                <a:latin typeface="Gill Sans MT" panose="020B0502020104020203" pitchFamily="34" charset="0"/>
              </a:rPr>
              <a:t>的</a:t>
            </a:r>
            <a:r>
              <a:rPr lang="en-US" altLang="zh-CN" dirty="0">
                <a:latin typeface="Gill Sans MT" panose="020B0502020104020203" pitchFamily="34" charset="0"/>
              </a:rPr>
              <a:t>RLHF</a:t>
            </a:r>
            <a:r>
              <a:rPr lang="zh-CN" altLang="en-US" dirty="0">
                <a:latin typeface="Gill Sans MT" panose="020B0502020104020203" pitchFamily="34" charset="0"/>
              </a:rPr>
              <a:t>技术是否会给世界带来新的技术产业革命？</a:t>
            </a:r>
            <a:endParaRPr lang="en-US" altLang="zh-CN" dirty="0">
              <a:latin typeface="Gill Sans MT" panose="020B0502020104020203" pitchFamily="34" charset="0"/>
            </a:endParaRPr>
          </a:p>
          <a:p>
            <a:r>
              <a:rPr lang="en-US" altLang="zh-CN" dirty="0" err="1">
                <a:latin typeface="Gill Sans MT" panose="020B0502020104020203" pitchFamily="34" charset="0"/>
              </a:rPr>
              <a:t>ChatGPT</a:t>
            </a:r>
            <a:r>
              <a:rPr lang="zh-CN" altLang="en-US" dirty="0">
                <a:latin typeface="Gill Sans MT" panose="020B0502020104020203" pitchFamily="34" charset="0"/>
              </a:rPr>
              <a:t> 使用了 </a:t>
            </a:r>
            <a:r>
              <a:rPr lang="en-US" altLang="zh-CN" dirty="0">
                <a:latin typeface="Gill Sans MT" panose="020B0502020104020203" pitchFamily="34" charset="0"/>
              </a:rPr>
              <a:t>Ray</a:t>
            </a:r>
            <a:r>
              <a:rPr lang="zh-CN" altLang="en-US" dirty="0">
                <a:latin typeface="Gill Sans MT" panose="020B0502020104020203" pitchFamily="34" charset="0"/>
              </a:rPr>
              <a:t> 作为细粒度的并行计算和异构计算，管理分配 </a:t>
            </a:r>
            <a:r>
              <a:rPr lang="en-US" altLang="zh-CN" dirty="0">
                <a:latin typeface="Gill Sans MT" panose="020B0502020104020203" pitchFamily="34" charset="0"/>
              </a:rPr>
              <a:t>RL/DL</a:t>
            </a:r>
            <a:r>
              <a:rPr lang="zh-CN" altLang="en-US" dirty="0">
                <a:latin typeface="Gill Sans MT" panose="020B0502020104020203" pitchFamily="34" charset="0"/>
              </a:rPr>
              <a:t> 模型完成复杂训练任务，方便利用强化学习对环境和计算任务进行控制，这对</a:t>
            </a:r>
            <a:r>
              <a:rPr lang="en-US" altLang="zh-CN" dirty="0">
                <a:latin typeface="Gill Sans MT" panose="020B0502020104020203" pitchFamily="34" charset="0"/>
              </a:rPr>
              <a:t>AI</a:t>
            </a:r>
            <a:r>
              <a:rPr lang="zh-CN" altLang="en-US" dirty="0">
                <a:latin typeface="Gill Sans MT" panose="020B0502020104020203" pitchFamily="34" charset="0"/>
              </a:rPr>
              <a:t>框架的分布式能力边界带来哪些新的冲击？</a:t>
            </a:r>
            <a:endParaRPr lang="en-US" altLang="zh-CN" dirty="0">
              <a:latin typeface="Gill Sans MT" panose="020B0502020104020203" pitchFamily="34" charset="0"/>
            </a:endParaRPr>
          </a:p>
          <a:p>
            <a:r>
              <a:rPr lang="en-US" altLang="zh-CN" dirty="0" err="1">
                <a:latin typeface="Gill Sans MT" panose="020B0502020104020203" pitchFamily="34" charset="0"/>
              </a:rPr>
              <a:t>ChatGPT</a:t>
            </a:r>
            <a:r>
              <a:rPr lang="zh-CN" altLang="en-US" dirty="0">
                <a:latin typeface="Gill Sans MT" panose="020B0502020104020203" pitchFamily="34" charset="0"/>
              </a:rPr>
              <a:t> 非常重数据交互，存算一体技术会不会针对</a:t>
            </a:r>
            <a:r>
              <a:rPr lang="en-US" altLang="zh-CN" dirty="0" err="1">
                <a:latin typeface="Gill Sans MT" panose="020B0502020104020203" pitchFamily="34" charset="0"/>
              </a:rPr>
              <a:t>ChatGPT</a:t>
            </a:r>
            <a:r>
              <a:rPr lang="zh-CN" altLang="en-US" dirty="0">
                <a:latin typeface="Gill Sans MT" panose="020B0502020104020203" pitchFamily="34" charset="0"/>
              </a:rPr>
              <a:t>等应用出现专用芯片和新的架构？</a:t>
            </a:r>
            <a:endParaRPr lang="en-US" altLang="zh-CN" dirty="0">
              <a:latin typeface="Gill Sans MT" panose="020B0502020104020203" pitchFamily="34" charset="0"/>
            </a:endParaRPr>
          </a:p>
        </p:txBody>
      </p:sp>
    </p:spTree>
    <p:extLst>
      <p:ext uri="{BB962C8B-B14F-4D97-AF65-F5344CB8AC3E}">
        <p14:creationId xmlns:p14="http://schemas.microsoft.com/office/powerpoint/2010/main" val="540880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rPr>
              <a:t>Radford, Alec, et al. "Improving language understanding by generative pre-training." (2018)</a:t>
            </a:r>
          </a:p>
          <a:p>
            <a:pPr>
              <a:buSzPct val="100000"/>
              <a:buFont typeface="+mj-lt"/>
              <a:buAutoNum type="arabicPeriod"/>
            </a:pPr>
            <a:r>
              <a:rPr lang="en-US" altLang="zh-CN" sz="1200" dirty="0">
                <a:latin typeface="Gill Sans MT" panose="020B0502020104020203" pitchFamily="34" charset="0"/>
              </a:rPr>
              <a:t>Radford, Alec, et al. "Language models are unsupervised multitask learners." OpenAI blog 1.8 (2019): 9</a:t>
            </a:r>
          </a:p>
          <a:p>
            <a:pPr>
              <a:buSzPct val="100000"/>
              <a:buFont typeface="+mj-lt"/>
              <a:buAutoNum type="arabicPeriod"/>
            </a:pPr>
            <a:r>
              <a:rPr lang="en-US" altLang="zh-CN" sz="1200" dirty="0">
                <a:latin typeface="Gill Sans MT" panose="020B0502020104020203" pitchFamily="34" charset="0"/>
              </a:rPr>
              <a:t>Dale, Robert. "GPT-3: What’s it good for?." Natural Language Engineering 27.1 (2021): 113-118</a:t>
            </a:r>
          </a:p>
          <a:p>
            <a:pPr>
              <a:buSzPct val="100000"/>
              <a:buFont typeface="+mj-lt"/>
              <a:buAutoNum type="arabicPeriod"/>
            </a:pPr>
            <a:r>
              <a:rPr lang="en-US" altLang="zh-CN" sz="1200" dirty="0">
                <a:latin typeface="Gill Sans MT" panose="020B0502020104020203" pitchFamily="34" charset="0"/>
              </a:rPr>
              <a:t>Floridi, Luciano, and Massimo Chiriatti. "GPT-3: Its nature, scope, limits, and consequences." Minds and Machines 30 (2020): 681-694.</a:t>
            </a:r>
          </a:p>
          <a:p>
            <a:pPr>
              <a:buSzPct val="100000"/>
              <a:buFont typeface="+mj-lt"/>
              <a:buAutoNum type="arabicPeriod"/>
            </a:pPr>
            <a:r>
              <a:rPr lang="en-US" altLang="zh-CN" sz="1200" dirty="0">
                <a:latin typeface="Gill Sans MT" panose="020B0502020104020203" pitchFamily="34" charset="0"/>
              </a:rPr>
              <a:t>Brown, Tom, et al. "Language models are few-shot learners." Advances in neural information processing systems 33 (2020): 1877-1901</a:t>
            </a:r>
          </a:p>
          <a:p>
            <a:pPr>
              <a:buSzPct val="100000"/>
              <a:buFont typeface="+mj-lt"/>
              <a:buAutoNum type="arabicPeriod"/>
            </a:pPr>
            <a:r>
              <a:rPr lang="en-US" altLang="zh-CN" sz="1200" dirty="0">
                <a:latin typeface="Gill Sans MT" panose="020B0502020104020203" pitchFamily="34" charset="0"/>
              </a:rPr>
              <a:t>Ouyang, Long, et al. "Training language models to follow instructions with human feedback."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arXiv:2203.02155 (2022)</a:t>
            </a:r>
          </a:p>
          <a:p>
            <a:pPr>
              <a:buSzPct val="100000"/>
              <a:buFont typeface="+mj-lt"/>
              <a:buAutoNum type="arabicPeriod"/>
            </a:pPr>
            <a:r>
              <a:rPr lang="en-US" altLang="zh-CN" sz="1200"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https://openai.com/blog/instruction-following/</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https://openai.com/blog/chatgpt/</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4">
                  <a:extLst>
                    <a:ext uri="{A12FA001-AC4F-418D-AE19-62706E023703}">
                      <ahyp:hlinkClr xmlns:ahyp="http://schemas.microsoft.com/office/drawing/2018/hyperlinkcolor" val="tx"/>
                    </a:ext>
                  </a:extLst>
                </a:hlinkClick>
              </a:rPr>
              <a:t>https://sh-tsang.medium.com/review-instructgpt-training-language-models-to-follow-instructions-with-human-feedback-7fce4bf9059a</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5">
                  <a:extLst>
                    <a:ext uri="{A12FA001-AC4F-418D-AE19-62706E023703}">
                      <ahyp:hlinkClr xmlns:ahyp="http://schemas.microsoft.com/office/drawing/2018/hyperlinkcolor" val="tx"/>
                    </a:ext>
                  </a:extLst>
                </a:hlinkClick>
              </a:rPr>
              <a:t>https://jalammar.github.io/how-gpt3-works-visualizations-animations/</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6">
                  <a:extLst>
                    <a:ext uri="{A12FA001-AC4F-418D-AE19-62706E023703}">
                      <ahyp:hlinkClr xmlns:ahyp="http://schemas.microsoft.com/office/drawing/2018/hyperlinkcolor" val="tx"/>
                    </a:ext>
                  </a:extLst>
                </a:hlinkClick>
              </a:rPr>
              <a:t>https://jalammar.github.io/</a:t>
            </a:r>
            <a:endParaRPr lang="en-US" altLang="zh-CN"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4215874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err="1">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ChatGPT</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en-US" altLang="zh-CN" sz="3600" dirty="0">
                <a:solidFill>
                  <a:srgbClr val="374154"/>
                </a:solidFill>
                <a:latin typeface="Gill Sans MT" panose="020B0502020104020203" pitchFamily="34" charset="0"/>
              </a:rPr>
              <a:t>BERT</a:t>
            </a:r>
            <a:r>
              <a:rPr lang="zh-CN" altLang="en-US" sz="3600" dirty="0">
                <a:solidFill>
                  <a:srgbClr val="374154"/>
                </a:solidFill>
                <a:latin typeface="Gill Sans MT" panose="020B0502020104020203" pitchFamily="34" charset="0"/>
              </a:rPr>
              <a:t> 模型与 </a:t>
            </a:r>
            <a:r>
              <a:rPr lang="en-US" altLang="zh-CN" sz="3600" dirty="0">
                <a:solidFill>
                  <a:srgbClr val="374154"/>
                </a:solidFill>
                <a:latin typeface="Gill Sans MT" panose="020B0502020104020203" pitchFamily="34" charset="0"/>
              </a:rPr>
              <a:t>GPT</a:t>
            </a:r>
            <a:r>
              <a:rPr lang="zh-CN" altLang="en-US" sz="3600" dirty="0">
                <a:solidFill>
                  <a:srgbClr val="374154"/>
                </a:solidFill>
                <a:latin typeface="Gill Sans MT" panose="020B0502020104020203" pitchFamily="34" charset="0"/>
              </a:rPr>
              <a:t> 模型系列</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强化学习加入人类反馈  </a:t>
            </a:r>
            <a:r>
              <a:rPr lang="en-US" altLang="zh-CN" sz="3600" dirty="0">
                <a:solidFill>
                  <a:srgbClr val="374154"/>
                </a:solidFill>
                <a:latin typeface="Gill Sans MT" panose="020B0502020104020203" pitchFamily="34" charset="0"/>
              </a:rPr>
              <a:t>RLHF</a:t>
            </a:r>
            <a:r>
              <a:rPr lang="zh-CN" altLang="en-US" sz="3600" dirty="0">
                <a:solidFill>
                  <a:srgbClr val="374154"/>
                </a:solidFill>
                <a:latin typeface="Gill Sans MT" panose="020B0502020104020203" pitchFamily="34" charset="0"/>
              </a:rPr>
              <a:t> 模式</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 </a:t>
            </a:r>
            <a:r>
              <a:rPr lang="en-US" altLang="zh-CN" sz="3600" dirty="0">
                <a:solidFill>
                  <a:srgbClr val="374154"/>
                </a:solidFill>
                <a:latin typeface="Gill Sans MT" panose="020B0502020104020203" pitchFamily="34" charset="0"/>
              </a:rPr>
              <a:t>PG</a:t>
            </a:r>
            <a:r>
              <a:rPr lang="zh-CN" altLang="en-US" sz="3600" dirty="0">
                <a:solidFill>
                  <a:srgbClr val="374154"/>
                </a:solidFill>
                <a:latin typeface="Gill Sans MT" panose="020B0502020104020203" pitchFamily="34" charset="0"/>
              </a:rPr>
              <a:t> 和 </a:t>
            </a:r>
            <a:r>
              <a:rPr lang="en-US" altLang="zh-CN" sz="3600" dirty="0">
                <a:solidFill>
                  <a:srgbClr val="374154"/>
                </a:solidFill>
                <a:latin typeface="Gill Sans MT" panose="020B0502020104020203" pitchFamily="34" charset="0"/>
              </a:rPr>
              <a:t>PPO</a:t>
            </a:r>
            <a:r>
              <a:rPr lang="zh-CN" altLang="en-US" sz="3600" dirty="0">
                <a:solidFill>
                  <a:srgbClr val="374154"/>
                </a:solidFill>
                <a:latin typeface="Gill Sans MT" panose="020B0502020104020203" pitchFamily="34" charset="0"/>
              </a:rPr>
              <a:t> 算法</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 </a:t>
            </a:r>
            <a:r>
              <a:rPr lang="en-US" altLang="zh-CN" sz="3600" dirty="0">
                <a:solidFill>
                  <a:srgbClr val="374154"/>
                </a:solidFill>
                <a:latin typeface="Gill Sans MT" panose="020B0502020104020203" pitchFamily="34" charset="0"/>
              </a:rPr>
              <a:t>InstructGPT</a:t>
            </a:r>
            <a:r>
              <a:rPr lang="zh-CN" altLang="en-US" sz="3600" dirty="0">
                <a:solidFill>
                  <a:srgbClr val="374154"/>
                </a:solidFill>
                <a:latin typeface="Gill Sans MT" panose="020B0502020104020203" pitchFamily="34" charset="0"/>
              </a:rPr>
              <a:t> 原理深度剖析</a:t>
            </a:r>
            <a:endParaRPr lang="en-US" altLang="zh-CN" sz="36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InstructGPT</a:t>
            </a:r>
            <a:r>
              <a:rPr lang="zh-CN" altLang="en-US" dirty="0"/>
              <a:t> </a:t>
            </a:r>
            <a:br>
              <a:rPr lang="en-US" altLang="zh-CN" dirty="0"/>
            </a:br>
            <a:r>
              <a:rPr lang="zh-CN" altLang="en-US" sz="6000" dirty="0"/>
              <a:t>原理论文解读</a:t>
            </a:r>
          </a:p>
        </p:txBody>
      </p:sp>
    </p:spTree>
    <p:extLst>
      <p:ext uri="{BB962C8B-B14F-4D97-AF65-F5344CB8AC3E}">
        <p14:creationId xmlns:p14="http://schemas.microsoft.com/office/powerpoint/2010/main" val="4230949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6932D3-D5F3-F447-9431-59F0FDA80590}"/>
              </a:ext>
            </a:extLst>
          </p:cNvPr>
          <p:cNvSpPr>
            <a:spLocks noGrp="1"/>
          </p:cNvSpPr>
          <p:nvPr>
            <p:ph type="title"/>
          </p:nvPr>
        </p:nvSpPr>
        <p:spPr/>
        <p:txBody>
          <a:bodyPr/>
          <a:lstStyle/>
          <a:p>
            <a:r>
              <a:rPr lang="en-US" altLang="zh-CN" dirty="0" err="1"/>
              <a:t>ChatGPT</a:t>
            </a:r>
            <a:r>
              <a:rPr lang="zh-CN" altLang="en-US" dirty="0"/>
              <a:t> 前身 </a:t>
            </a:r>
            <a:r>
              <a:rPr lang="en-US" altLang="zh-CN" dirty="0"/>
              <a:t>InstructGPT</a:t>
            </a:r>
            <a:r>
              <a:rPr lang="zh-CN" altLang="en-US" dirty="0"/>
              <a:t>：基于 </a:t>
            </a:r>
            <a:r>
              <a:rPr lang="en-US" altLang="zh-CN" dirty="0"/>
              <a:t>RLHF</a:t>
            </a:r>
            <a:r>
              <a:rPr lang="zh-CN" altLang="en-US" dirty="0"/>
              <a:t> 微调 </a:t>
            </a:r>
            <a:r>
              <a:rPr lang="en-US" altLang="zh-CN" dirty="0"/>
              <a:t>GPT-3</a:t>
            </a:r>
            <a:endParaRPr lang="zh-CN" altLang="en-US" dirty="0"/>
          </a:p>
        </p:txBody>
      </p:sp>
      <p:sp>
        <p:nvSpPr>
          <p:cNvPr id="4" name="内容占位符 3">
            <a:extLst>
              <a:ext uri="{FF2B5EF4-FFF2-40B4-BE49-F238E27FC236}">
                <a16:creationId xmlns:a16="http://schemas.microsoft.com/office/drawing/2014/main" id="{CAE4F42A-C25A-FB4D-B555-ABAD62686FFE}"/>
              </a:ext>
            </a:extLst>
          </p:cNvPr>
          <p:cNvSpPr>
            <a:spLocks noGrp="1"/>
          </p:cNvSpPr>
          <p:nvPr>
            <p:ph sz="half" idx="1"/>
          </p:nvPr>
        </p:nvSpPr>
        <p:spPr>
          <a:xfrm>
            <a:off x="623635" y="1340768"/>
            <a:ext cx="10963473" cy="1080120"/>
          </a:xfrm>
        </p:spPr>
        <p:txBody>
          <a:bodyPr/>
          <a:lstStyle/>
          <a:p>
            <a:r>
              <a:rPr lang="en-US" altLang="zh-CN" dirty="0">
                <a:latin typeface="Gill Sans MT" panose="020B0502020104020203" pitchFamily="34" charset="0"/>
              </a:rPr>
              <a:t>InstructGPT</a:t>
            </a:r>
            <a:r>
              <a:rPr lang="zh-CN" altLang="en-US" dirty="0">
                <a:latin typeface="Gill Sans MT" panose="020B0502020104020203" pitchFamily="34" charset="0"/>
              </a:rPr>
              <a:t> 训练主要分为三个阶段。结合了监督学习和强化学习，先是监督学习让 </a:t>
            </a:r>
            <a:r>
              <a:rPr lang="en-US" altLang="zh-CN" dirty="0">
                <a:latin typeface="Gill Sans MT" panose="020B0502020104020203" pitchFamily="34" charset="0"/>
              </a:rPr>
              <a:t>GPT3</a:t>
            </a:r>
            <a:r>
              <a:rPr lang="zh-CN" altLang="en-US" dirty="0">
                <a:latin typeface="Gill Sans MT" panose="020B0502020104020203" pitchFamily="34" charset="0"/>
              </a:rPr>
              <a:t> 有一个大致的微调方向，然后用强化学习 </a:t>
            </a:r>
            <a:r>
              <a:rPr lang="en-US" altLang="zh-CN" dirty="0">
                <a:latin typeface="Gill Sans MT" panose="020B0502020104020203" pitchFamily="34" charset="0"/>
              </a:rPr>
              <a:t>PPO</a:t>
            </a:r>
            <a:r>
              <a:rPr lang="zh-CN" altLang="en-US" dirty="0">
                <a:latin typeface="Gill Sans MT" panose="020B0502020104020203" pitchFamily="34" charset="0"/>
              </a:rPr>
              <a:t> 算法来更新微调过的</a:t>
            </a:r>
            <a:r>
              <a:rPr lang="en-US" altLang="zh-CN" dirty="0">
                <a:latin typeface="Gill Sans MT" panose="020B0502020104020203" pitchFamily="34" charset="0"/>
              </a:rPr>
              <a:t>GPT3</a:t>
            </a:r>
            <a:r>
              <a:rPr lang="zh-CN" altLang="en-US" dirty="0">
                <a:latin typeface="Gill Sans MT" panose="020B0502020104020203" pitchFamily="34" charset="0"/>
              </a:rPr>
              <a:t>的参数。</a:t>
            </a:r>
            <a:br>
              <a:rPr lang="zh-CN" altLang="en-US" dirty="0">
                <a:latin typeface="Gill Sans MT" panose="020B0502020104020203" pitchFamily="34" charset="0"/>
              </a:rPr>
            </a:br>
            <a:endParaRPr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2195A312-9478-F24E-A752-B7D4EEBB70F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49909" y="2492896"/>
            <a:ext cx="8208912" cy="3998707"/>
          </a:xfrm>
          <a:prstGeom prst="rect">
            <a:avLst/>
          </a:prstGeom>
        </p:spPr>
      </p:pic>
    </p:spTree>
    <p:extLst>
      <p:ext uri="{BB962C8B-B14F-4D97-AF65-F5344CB8AC3E}">
        <p14:creationId xmlns:p14="http://schemas.microsoft.com/office/powerpoint/2010/main" val="272406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5225D-4EAC-DD46-9015-F8024C1C8A6B}"/>
              </a:ext>
            </a:extLst>
          </p:cNvPr>
          <p:cNvSpPr>
            <a:spLocks noGrp="1"/>
          </p:cNvSpPr>
          <p:nvPr>
            <p:ph type="title"/>
          </p:nvPr>
        </p:nvSpPr>
        <p:spPr/>
        <p:txBody>
          <a:bodyPr/>
          <a:lstStyle/>
          <a:p>
            <a:r>
              <a:rPr lang="en-US" altLang="zh-CN" dirty="0" err="1"/>
              <a:t>ChatGPT</a:t>
            </a:r>
            <a:r>
              <a:rPr lang="zh-CN" altLang="en-US" dirty="0"/>
              <a:t> 前身 </a:t>
            </a:r>
            <a:r>
              <a:rPr lang="en-US" altLang="zh-CN" dirty="0"/>
              <a:t>InstructGPT</a:t>
            </a:r>
            <a:r>
              <a:rPr lang="zh-CN" altLang="en-US" dirty="0"/>
              <a:t>：基于 </a:t>
            </a:r>
            <a:r>
              <a:rPr lang="en-US" altLang="zh-CN" dirty="0"/>
              <a:t>RLHF</a:t>
            </a:r>
            <a:r>
              <a:rPr lang="zh-CN" altLang="en-US" dirty="0"/>
              <a:t> 微调 </a:t>
            </a:r>
            <a:r>
              <a:rPr lang="en-US" altLang="zh-CN" dirty="0"/>
              <a:t>GPT-3</a:t>
            </a:r>
            <a:endParaRPr kumimoji="1" lang="zh-CN" altLang="en-US" dirty="0"/>
          </a:p>
        </p:txBody>
      </p:sp>
      <p:sp>
        <p:nvSpPr>
          <p:cNvPr id="3" name="内容占位符 2">
            <a:extLst>
              <a:ext uri="{FF2B5EF4-FFF2-40B4-BE49-F238E27FC236}">
                <a16:creationId xmlns:a16="http://schemas.microsoft.com/office/drawing/2014/main" id="{FDFF7960-61DE-FC4A-B537-A27F99F7DA58}"/>
              </a:ext>
            </a:extLst>
          </p:cNvPr>
          <p:cNvSpPr>
            <a:spLocks noGrp="1"/>
          </p:cNvSpPr>
          <p:nvPr>
            <p:ph sz="half" idx="1"/>
          </p:nvPr>
        </p:nvSpPr>
        <p:spPr>
          <a:xfrm>
            <a:off x="623635" y="1495552"/>
            <a:ext cx="6842898" cy="4525736"/>
          </a:xfrm>
        </p:spPr>
        <p:txBody>
          <a:bodyPr/>
          <a:lstStyle/>
          <a:p>
            <a:pPr marL="0" indent="0">
              <a:buNone/>
            </a:pPr>
            <a:r>
              <a:rPr lang="zh-CN" altLang="en-US" b="1" dirty="0">
                <a:latin typeface="Gill Sans MT" panose="020B0502020104020203" pitchFamily="34" charset="0"/>
              </a:rPr>
              <a:t>阶段</a:t>
            </a:r>
            <a:r>
              <a:rPr lang="en-US" altLang="zh-CN" b="1" dirty="0">
                <a:latin typeface="Gill Sans MT" panose="020B0502020104020203" pitchFamily="34" charset="0"/>
              </a:rPr>
              <a:t>1</a:t>
            </a:r>
            <a:r>
              <a:rPr lang="zh-CN" altLang="en-US" b="1" dirty="0">
                <a:latin typeface="Gill Sans MT" panose="020B0502020104020203" pitchFamily="34" charset="0"/>
              </a:rPr>
              <a:t>：</a:t>
            </a:r>
            <a:r>
              <a:rPr lang="zh-CN" altLang="en-US" dirty="0">
                <a:latin typeface="Gill Sans MT" panose="020B0502020104020203" pitchFamily="34" charset="0"/>
              </a:rPr>
              <a:t>利用人类的标注数据（</a:t>
            </a:r>
            <a:r>
              <a:rPr lang="en-US" altLang="zh-CN" dirty="0">
                <a:latin typeface="Gill Sans MT" panose="020B0502020104020203" pitchFamily="34" charset="0"/>
              </a:rPr>
              <a:t>demonstration data</a:t>
            </a:r>
            <a:r>
              <a:rPr lang="zh-CN" altLang="en-US" dirty="0">
                <a:latin typeface="Gill Sans MT" panose="020B0502020104020203" pitchFamily="34" charset="0"/>
              </a:rPr>
              <a:t>）去对 </a:t>
            </a:r>
            <a:r>
              <a:rPr lang="en-US" altLang="zh-CN" dirty="0">
                <a:latin typeface="Gill Sans MT" panose="020B0502020104020203" pitchFamily="34" charset="0"/>
              </a:rPr>
              <a:t>GPT3</a:t>
            </a:r>
            <a:r>
              <a:rPr lang="zh-CN" altLang="en-US" dirty="0">
                <a:latin typeface="Gill Sans MT" panose="020B0502020104020203" pitchFamily="34" charset="0"/>
              </a:rPr>
              <a:t> 进行监督训练。</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1</a:t>
            </a:r>
            <a:r>
              <a:rPr lang="zh-CN" altLang="en-US" dirty="0">
                <a:latin typeface="Gill Sans MT" panose="020B0502020104020203" pitchFamily="34" charset="0"/>
              </a:rPr>
              <a:t>）先设计了一个</a:t>
            </a:r>
            <a:r>
              <a:rPr lang="en-US" altLang="zh-CN" dirty="0">
                <a:latin typeface="Gill Sans MT" panose="020B0502020104020203" pitchFamily="34" charset="0"/>
              </a:rPr>
              <a:t>prompt dataset</a:t>
            </a:r>
            <a:r>
              <a:rPr lang="zh-CN" altLang="en-US" dirty="0">
                <a:latin typeface="Gill Sans MT" panose="020B0502020104020203" pitchFamily="34" charset="0"/>
              </a:rPr>
              <a:t>，里面有大量提示样本，给出了各种各样的任务描述；</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2</a:t>
            </a:r>
            <a:r>
              <a:rPr lang="zh-CN" altLang="en-US" dirty="0">
                <a:latin typeface="Gill Sans MT" panose="020B0502020104020203" pitchFamily="34" charset="0"/>
              </a:rPr>
              <a:t>）其次，标注团队对 </a:t>
            </a:r>
            <a:r>
              <a:rPr lang="en-US" altLang="zh-CN" dirty="0">
                <a:latin typeface="Gill Sans MT" panose="020B0502020104020203" pitchFamily="34" charset="0"/>
              </a:rPr>
              <a:t>prompt dataset</a:t>
            </a:r>
            <a:r>
              <a:rPr lang="zh-CN" altLang="en-US" dirty="0">
                <a:latin typeface="Gill Sans MT" panose="020B0502020104020203" pitchFamily="34" charset="0"/>
              </a:rPr>
              <a:t> 进行标注</a:t>
            </a:r>
            <a:r>
              <a:rPr lang="en-US" altLang="zh-CN" dirty="0">
                <a:latin typeface="Gill Sans MT" panose="020B0502020104020203" pitchFamily="34" charset="0"/>
              </a:rPr>
              <a:t>(</a:t>
            </a:r>
            <a:r>
              <a:rPr lang="zh-CN" altLang="en-US" dirty="0">
                <a:latin typeface="Gill Sans MT" panose="020B0502020104020203" pitchFamily="34" charset="0"/>
              </a:rPr>
              <a:t>本质就是人工回答问题</a:t>
            </a:r>
            <a:r>
              <a:rPr lang="en-US" altLang="zh-CN" dirty="0">
                <a:latin typeface="Gill Sans MT" panose="020B0502020104020203" pitchFamily="34" charset="0"/>
              </a:rPr>
              <a:t>)</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3</a:t>
            </a:r>
            <a:r>
              <a:rPr lang="zh-CN" altLang="en-US" dirty="0">
                <a:latin typeface="Gill Sans MT" panose="020B0502020104020203" pitchFamily="34" charset="0"/>
              </a:rPr>
              <a:t>）用标注后的数据集微调 </a:t>
            </a:r>
            <a:r>
              <a:rPr lang="en-US" altLang="zh-CN" dirty="0">
                <a:latin typeface="Gill Sans MT" panose="020B0502020104020203" pitchFamily="34" charset="0"/>
              </a:rPr>
              <a:t>GPT3</a:t>
            </a:r>
            <a:r>
              <a:rPr lang="zh-CN" altLang="en-US" dirty="0">
                <a:latin typeface="Gill Sans MT" panose="020B0502020104020203" pitchFamily="34" charset="0"/>
              </a:rPr>
              <a:t>（可允许过拟合），微调后模型称为 </a:t>
            </a:r>
            <a:r>
              <a:rPr lang="en-US" altLang="zh-CN" dirty="0">
                <a:latin typeface="Gill Sans MT" panose="020B0502020104020203" pitchFamily="34" charset="0"/>
              </a:rPr>
              <a:t>SFT</a:t>
            </a:r>
            <a:r>
              <a:rPr lang="zh-CN" altLang="en-US" dirty="0">
                <a:latin typeface="Gill Sans MT" panose="020B0502020104020203" pitchFamily="34" charset="0"/>
              </a:rPr>
              <a:t> 模型（</a:t>
            </a:r>
            <a:r>
              <a:rPr lang="en-US" altLang="zh-CN" dirty="0">
                <a:latin typeface="Gill Sans MT" panose="020B0502020104020203" pitchFamily="34" charset="0"/>
              </a:rPr>
              <a:t>Supervised fine-tuning</a:t>
            </a:r>
            <a:r>
              <a:rPr lang="zh-CN" altLang="en-US" dirty="0">
                <a:latin typeface="Gill Sans MT" panose="020B0502020104020203" pitchFamily="34" charset="0"/>
              </a:rPr>
              <a:t>，</a:t>
            </a:r>
            <a:r>
              <a:rPr lang="en-US" altLang="zh-CN" dirty="0">
                <a:latin typeface="Gill Sans MT" panose="020B0502020104020203" pitchFamily="34" charset="0"/>
              </a:rPr>
              <a:t>SFT</a:t>
            </a:r>
            <a:r>
              <a:rPr lang="zh-CN" altLang="en-US" dirty="0">
                <a:latin typeface="Gill Sans MT" panose="020B0502020104020203" pitchFamily="34" charset="0"/>
              </a:rPr>
              <a:t>），具备了最基本的文本生成能力。</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8E57517E-C069-1443-9DB1-E395E84541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30629" y="1493486"/>
            <a:ext cx="2816640" cy="4684944"/>
          </a:xfrm>
          <a:prstGeom prst="rect">
            <a:avLst/>
          </a:prstGeom>
        </p:spPr>
      </p:pic>
    </p:spTree>
    <p:extLst>
      <p:ext uri="{BB962C8B-B14F-4D97-AF65-F5344CB8AC3E}">
        <p14:creationId xmlns:p14="http://schemas.microsoft.com/office/powerpoint/2010/main" val="2247600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3C5FA0-34F1-1147-A866-AEFBF8C3CA0C}"/>
              </a:ext>
            </a:extLst>
          </p:cNvPr>
          <p:cNvSpPr>
            <a:spLocks noGrp="1"/>
          </p:cNvSpPr>
          <p:nvPr>
            <p:ph type="title"/>
          </p:nvPr>
        </p:nvSpPr>
        <p:spPr/>
        <p:txBody>
          <a:bodyPr/>
          <a:lstStyle/>
          <a:p>
            <a:r>
              <a:rPr lang="en-US" altLang="zh-CN" dirty="0" err="1"/>
              <a:t>ChatGPT</a:t>
            </a:r>
            <a:r>
              <a:rPr lang="zh-CN" altLang="en-US" dirty="0"/>
              <a:t> 前身 </a:t>
            </a:r>
            <a:r>
              <a:rPr lang="en-US" altLang="zh-CN" dirty="0"/>
              <a:t>InstructGPT</a:t>
            </a:r>
            <a:r>
              <a:rPr lang="zh-CN" altLang="en-US" dirty="0"/>
              <a:t>：基于 </a:t>
            </a:r>
            <a:r>
              <a:rPr lang="en-US" altLang="zh-CN" dirty="0"/>
              <a:t>RLHF</a:t>
            </a:r>
            <a:r>
              <a:rPr lang="zh-CN" altLang="en-US" dirty="0"/>
              <a:t> 微调 </a:t>
            </a:r>
            <a:r>
              <a:rPr lang="en-US" altLang="zh-CN" dirty="0"/>
              <a:t>GPT-3</a:t>
            </a:r>
            <a:endParaRPr kumimoji="1" lang="zh-CN" altLang="en-US" dirty="0"/>
          </a:p>
        </p:txBody>
      </p:sp>
      <p:sp>
        <p:nvSpPr>
          <p:cNvPr id="3" name="内容占位符 2">
            <a:extLst>
              <a:ext uri="{FF2B5EF4-FFF2-40B4-BE49-F238E27FC236}">
                <a16:creationId xmlns:a16="http://schemas.microsoft.com/office/drawing/2014/main" id="{463712B7-1671-F249-BF14-31264931F1FF}"/>
              </a:ext>
            </a:extLst>
          </p:cNvPr>
          <p:cNvSpPr>
            <a:spLocks noGrp="1"/>
          </p:cNvSpPr>
          <p:nvPr>
            <p:ph sz="half" idx="1"/>
          </p:nvPr>
        </p:nvSpPr>
        <p:spPr>
          <a:xfrm>
            <a:off x="623635" y="1495552"/>
            <a:ext cx="6482858" cy="4525736"/>
          </a:xfrm>
        </p:spPr>
        <p:txBody>
          <a:bodyPr/>
          <a:lstStyle/>
          <a:p>
            <a:pPr marL="0" indent="0">
              <a:buNone/>
            </a:pPr>
            <a:r>
              <a:rPr lang="zh-CN" altLang="en-US" b="1" dirty="0">
                <a:latin typeface="Gill Sans MT" panose="020B0502020104020203" pitchFamily="34" charset="0"/>
              </a:rPr>
              <a:t>阶段</a:t>
            </a:r>
            <a:r>
              <a:rPr lang="en-US" altLang="zh-CN" b="1" dirty="0">
                <a:latin typeface="Gill Sans MT" panose="020B0502020104020203" pitchFamily="34" charset="0"/>
              </a:rPr>
              <a:t>2</a:t>
            </a:r>
            <a:r>
              <a:rPr lang="zh-CN" altLang="en-US" b="1" dirty="0">
                <a:latin typeface="Gill Sans MT" panose="020B0502020104020203" pitchFamily="34" charset="0"/>
              </a:rPr>
              <a:t>：</a:t>
            </a:r>
            <a:r>
              <a:rPr lang="zh-CN" altLang="en-US" dirty="0">
                <a:latin typeface="Gill Sans MT" panose="020B0502020104020203" pitchFamily="34" charset="0"/>
              </a:rPr>
              <a:t>通过 </a:t>
            </a:r>
            <a:r>
              <a:rPr lang="en-US" altLang="zh-CN" dirty="0">
                <a:latin typeface="Gill Sans MT" panose="020B0502020104020203" pitchFamily="34" charset="0"/>
              </a:rPr>
              <a:t>RLHF</a:t>
            </a:r>
            <a:r>
              <a:rPr lang="zh-CN" altLang="en-US" dirty="0">
                <a:latin typeface="Gill Sans MT" panose="020B0502020104020203" pitchFamily="34" charset="0"/>
              </a:rPr>
              <a:t> 思路训练奖励模型 </a:t>
            </a:r>
            <a:r>
              <a:rPr lang="en-US" altLang="zh-CN" dirty="0">
                <a:latin typeface="Gill Sans MT" panose="020B0502020104020203" pitchFamily="34" charset="0"/>
              </a:rPr>
              <a:t>RM</a:t>
            </a:r>
          </a:p>
          <a:p>
            <a:endParaRPr kumimoji="1"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1</a:t>
            </a:r>
            <a:r>
              <a:rPr lang="zh-CN" altLang="en-US" dirty="0">
                <a:latin typeface="Gill Sans MT" panose="020B0502020104020203" pitchFamily="34" charset="0"/>
              </a:rPr>
              <a:t>）微调后的 </a:t>
            </a:r>
            <a:r>
              <a:rPr lang="en-US" altLang="zh-CN" dirty="0">
                <a:latin typeface="Gill Sans MT" panose="020B0502020104020203" pitchFamily="34" charset="0"/>
              </a:rPr>
              <a:t>SFT</a:t>
            </a:r>
            <a:r>
              <a:rPr lang="zh-CN" altLang="en-US" dirty="0">
                <a:latin typeface="Gill Sans MT" panose="020B0502020104020203" pitchFamily="34" charset="0"/>
              </a:rPr>
              <a:t> 模型去回答 </a:t>
            </a:r>
            <a:r>
              <a:rPr lang="en-US" altLang="zh-CN" dirty="0">
                <a:latin typeface="Gill Sans MT" panose="020B0502020104020203" pitchFamily="34" charset="0"/>
              </a:rPr>
              <a:t>prompt dataset</a:t>
            </a:r>
            <a:r>
              <a:rPr lang="zh-CN" altLang="en-US" dirty="0">
                <a:latin typeface="Gill Sans MT" panose="020B0502020104020203" pitchFamily="34" charset="0"/>
              </a:rPr>
              <a:t> 问题，通过收集 </a:t>
            </a:r>
            <a:r>
              <a:rPr lang="en-US" altLang="zh-CN" dirty="0">
                <a:latin typeface="Gill Sans MT" panose="020B0502020104020203" pitchFamily="34" charset="0"/>
              </a:rPr>
              <a:t>4</a:t>
            </a:r>
            <a:r>
              <a:rPr lang="zh-CN" altLang="en-US" dirty="0">
                <a:latin typeface="Gill Sans MT" panose="020B0502020104020203" pitchFamily="34" charset="0"/>
              </a:rPr>
              <a:t> 个不同 </a:t>
            </a:r>
            <a:r>
              <a:rPr lang="en-US" altLang="zh-CN" dirty="0">
                <a:latin typeface="Gill Sans MT" panose="020B0502020104020203" pitchFamily="34" charset="0"/>
              </a:rPr>
              <a:t>SFT</a:t>
            </a:r>
            <a:r>
              <a:rPr lang="zh-CN" altLang="en-US" dirty="0">
                <a:latin typeface="Gill Sans MT" panose="020B0502020104020203" pitchFamily="34" charset="0"/>
              </a:rPr>
              <a:t> 输出而获取 </a:t>
            </a:r>
            <a:r>
              <a:rPr lang="en-US" altLang="zh-CN" dirty="0">
                <a:latin typeface="Gill Sans MT" panose="020B0502020104020203" pitchFamily="34" charset="0"/>
              </a:rPr>
              <a:t>4</a:t>
            </a:r>
            <a:r>
              <a:rPr lang="zh-CN" altLang="en-US" dirty="0">
                <a:latin typeface="Gill Sans MT" panose="020B0502020104020203" pitchFamily="34" charset="0"/>
              </a:rPr>
              <a:t> 个回答；</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2</a:t>
            </a:r>
            <a:r>
              <a:rPr lang="zh-CN" altLang="en-US" dirty="0">
                <a:latin typeface="Gill Sans MT" panose="020B0502020104020203" pitchFamily="34" charset="0"/>
              </a:rPr>
              <a:t>）接着人工对 </a:t>
            </a:r>
            <a:r>
              <a:rPr lang="en-US" altLang="zh-CN" dirty="0">
                <a:latin typeface="Gill Sans MT" panose="020B0502020104020203" pitchFamily="34" charset="0"/>
              </a:rPr>
              <a:t>SFT</a:t>
            </a:r>
            <a:r>
              <a:rPr lang="zh-CN" altLang="en-US" dirty="0">
                <a:latin typeface="Gill Sans MT" panose="020B0502020104020203" pitchFamily="34" charset="0"/>
              </a:rPr>
              <a:t> 模型生成的 </a:t>
            </a:r>
            <a:r>
              <a:rPr lang="en-US" altLang="zh-CN" dirty="0">
                <a:latin typeface="Gill Sans MT" panose="020B0502020104020203" pitchFamily="34" charset="0"/>
              </a:rPr>
              <a:t>4</a:t>
            </a:r>
            <a:r>
              <a:rPr lang="zh-CN" altLang="en-US" dirty="0">
                <a:latin typeface="Gill Sans MT" panose="020B0502020104020203" pitchFamily="34" charset="0"/>
              </a:rPr>
              <a:t> 个回答的好坏进行标注且排序；</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3</a:t>
            </a:r>
            <a:r>
              <a:rPr lang="zh-CN" altLang="en-US" dirty="0">
                <a:latin typeface="Gill Sans MT" panose="020B0502020104020203" pitchFamily="34" charset="0"/>
              </a:rPr>
              <a:t>）排序结果用来训练奖励模型</a:t>
            </a:r>
            <a:r>
              <a:rPr lang="en-US" altLang="zh-CN" dirty="0">
                <a:latin typeface="Gill Sans MT" panose="020B0502020104020203" pitchFamily="34" charset="0"/>
              </a:rPr>
              <a:t>RM</a:t>
            </a:r>
            <a:r>
              <a:rPr lang="zh-CN" altLang="en-US" dirty="0">
                <a:latin typeface="Gill Sans MT" panose="020B0502020104020203" pitchFamily="34" charset="0"/>
              </a:rPr>
              <a:t> </a:t>
            </a:r>
            <a:r>
              <a:rPr lang="en-US" altLang="zh-CN" dirty="0">
                <a:latin typeface="Gill Sans MT" panose="020B0502020104020203" pitchFamily="34" charset="0"/>
              </a:rPr>
              <a:t>(Reward</a:t>
            </a:r>
            <a:r>
              <a:rPr lang="zh-CN" altLang="en-US" dirty="0">
                <a:latin typeface="Gill Sans MT" panose="020B0502020104020203" pitchFamily="34" charset="0"/>
              </a:rPr>
              <a:t> </a:t>
            </a:r>
            <a:r>
              <a:rPr lang="en-US" altLang="zh-CN" dirty="0">
                <a:latin typeface="Gill Sans MT" panose="020B0502020104020203" pitchFamily="34" charset="0"/>
              </a:rPr>
              <a:t>Model)</a:t>
            </a:r>
            <a:r>
              <a:rPr lang="zh-CN" altLang="en-US" dirty="0">
                <a:latin typeface="Gill Sans MT" panose="020B0502020104020203" pitchFamily="34" charset="0"/>
              </a:rPr>
              <a:t>，即学习排序结果从而理解人类的偏好。</a:t>
            </a: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473F266E-E1C5-1644-AB71-B5DD8B43A10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40"/>
          <a:stretch/>
        </p:blipFill>
        <p:spPr>
          <a:xfrm>
            <a:off x="8114605" y="1412776"/>
            <a:ext cx="2702226" cy="4896544"/>
          </a:xfrm>
          <a:prstGeom prst="rect">
            <a:avLst/>
          </a:prstGeom>
        </p:spPr>
      </p:pic>
    </p:spTree>
    <p:extLst>
      <p:ext uri="{BB962C8B-B14F-4D97-AF65-F5344CB8AC3E}">
        <p14:creationId xmlns:p14="http://schemas.microsoft.com/office/powerpoint/2010/main" val="3561387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E808F8-8A21-D14D-9651-DC6A91CFF3BA}"/>
              </a:ext>
            </a:extLst>
          </p:cNvPr>
          <p:cNvSpPr>
            <a:spLocks noGrp="1"/>
          </p:cNvSpPr>
          <p:nvPr>
            <p:ph type="title"/>
          </p:nvPr>
        </p:nvSpPr>
        <p:spPr/>
        <p:txBody>
          <a:bodyPr/>
          <a:lstStyle/>
          <a:p>
            <a:r>
              <a:rPr lang="en-US" altLang="zh-CN" dirty="0" err="1"/>
              <a:t>ChatGPT</a:t>
            </a:r>
            <a:r>
              <a:rPr lang="zh-CN" altLang="en-US" dirty="0"/>
              <a:t> 前身 </a:t>
            </a:r>
            <a:r>
              <a:rPr lang="en-US" altLang="zh-CN" dirty="0"/>
              <a:t>InstructGPT</a:t>
            </a:r>
            <a:r>
              <a:rPr lang="zh-CN" altLang="en-US" dirty="0"/>
              <a:t>：基于 </a:t>
            </a:r>
            <a:r>
              <a:rPr lang="en-US" altLang="zh-CN" dirty="0"/>
              <a:t>RLHF</a:t>
            </a:r>
            <a:r>
              <a:rPr lang="zh-CN" altLang="en-US" dirty="0"/>
              <a:t> 微调 </a:t>
            </a:r>
            <a:r>
              <a:rPr lang="en-US" altLang="zh-CN" dirty="0"/>
              <a:t>GPT-3</a:t>
            </a:r>
            <a:endParaRPr kumimoji="1" lang="zh-CN" altLang="en-US" dirty="0"/>
          </a:p>
        </p:txBody>
      </p:sp>
      <p:sp>
        <p:nvSpPr>
          <p:cNvPr id="3" name="内容占位符 2">
            <a:extLst>
              <a:ext uri="{FF2B5EF4-FFF2-40B4-BE49-F238E27FC236}">
                <a16:creationId xmlns:a16="http://schemas.microsoft.com/office/drawing/2014/main" id="{CBB30E29-5588-C349-8D81-292D4ACE5DB1}"/>
              </a:ext>
            </a:extLst>
          </p:cNvPr>
          <p:cNvSpPr>
            <a:spLocks noGrp="1"/>
          </p:cNvSpPr>
          <p:nvPr>
            <p:ph sz="half" idx="1"/>
          </p:nvPr>
        </p:nvSpPr>
        <p:spPr>
          <a:xfrm>
            <a:off x="623635" y="1495552"/>
            <a:ext cx="6698882" cy="4525736"/>
          </a:xfrm>
        </p:spPr>
        <p:txBody>
          <a:bodyPr/>
          <a:lstStyle/>
          <a:p>
            <a:pPr marL="0" indent="0">
              <a:buNone/>
            </a:pPr>
            <a:r>
              <a:rPr lang="zh-CN" altLang="en-US" b="1" dirty="0">
                <a:latin typeface="Gill Sans MT" panose="020B0502020104020203" pitchFamily="34" charset="0"/>
              </a:rPr>
              <a:t>阶段</a:t>
            </a:r>
            <a:r>
              <a:rPr lang="en-US" altLang="zh-CN" b="1" dirty="0">
                <a:latin typeface="Gill Sans MT" panose="020B0502020104020203" pitchFamily="34" charset="0"/>
              </a:rPr>
              <a:t>3</a:t>
            </a:r>
            <a:r>
              <a:rPr lang="zh-CN" altLang="en-US" b="1" dirty="0">
                <a:latin typeface="Gill Sans MT" panose="020B0502020104020203" pitchFamily="34" charset="0"/>
              </a:rPr>
              <a:t>：</a:t>
            </a:r>
            <a:r>
              <a:rPr lang="zh-CN" altLang="en-US" dirty="0">
                <a:latin typeface="Gill Sans MT" panose="020B0502020104020203" pitchFamily="34" charset="0"/>
              </a:rPr>
              <a:t>通过训练好的 </a:t>
            </a:r>
            <a:r>
              <a:rPr lang="en-US" altLang="zh-CN" dirty="0">
                <a:latin typeface="Gill Sans MT" panose="020B0502020104020203" pitchFamily="34" charset="0"/>
              </a:rPr>
              <a:t>RM</a:t>
            </a:r>
            <a:r>
              <a:rPr lang="zh-CN" altLang="en-US" dirty="0">
                <a:latin typeface="Gill Sans MT" panose="020B0502020104020203" pitchFamily="34" charset="0"/>
              </a:rPr>
              <a:t> 模型预测结果且通过 </a:t>
            </a:r>
            <a:r>
              <a:rPr lang="en-US" altLang="zh-CN" dirty="0">
                <a:latin typeface="Gill Sans MT" panose="020B0502020104020203" pitchFamily="34" charset="0"/>
              </a:rPr>
              <a:t>PPO</a:t>
            </a:r>
            <a:r>
              <a:rPr lang="zh-CN" altLang="en-US" dirty="0">
                <a:latin typeface="Gill Sans MT" panose="020B0502020104020203" pitchFamily="34" charset="0"/>
              </a:rPr>
              <a:t> 算法优化 </a:t>
            </a:r>
            <a:r>
              <a:rPr lang="en-US" altLang="zh-CN" dirty="0">
                <a:latin typeface="Gill Sans MT" panose="020B0502020104020203" pitchFamily="34" charset="0"/>
              </a:rPr>
              <a:t>SFT</a:t>
            </a:r>
            <a:r>
              <a:rPr lang="zh-CN" altLang="en-US" dirty="0">
                <a:latin typeface="Gill Sans MT" panose="020B0502020104020203" pitchFamily="34" charset="0"/>
              </a:rPr>
              <a:t> 模型的策略。</a:t>
            </a:r>
            <a:endParaRPr lang="en-US" altLang="zh-CN" dirty="0">
              <a:latin typeface="Gill Sans MT" panose="020B0502020104020203" pitchFamily="34" charset="0"/>
            </a:endParaRPr>
          </a:p>
          <a:p>
            <a:pPr marL="0" indent="0">
              <a:buNone/>
            </a:pPr>
            <a:endParaRPr kumimoji="1"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1</a:t>
            </a:r>
            <a:r>
              <a:rPr lang="zh-CN" altLang="en-US" dirty="0">
                <a:latin typeface="Gill Sans MT" panose="020B0502020104020203" pitchFamily="34" charset="0"/>
              </a:rPr>
              <a:t>）让 </a:t>
            </a:r>
            <a:r>
              <a:rPr lang="en-US" altLang="zh-CN" dirty="0">
                <a:latin typeface="Gill Sans MT" panose="020B0502020104020203" pitchFamily="34" charset="0"/>
              </a:rPr>
              <a:t>SFT</a:t>
            </a:r>
            <a:r>
              <a:rPr lang="zh-CN" altLang="en-US" dirty="0">
                <a:latin typeface="Gill Sans MT" panose="020B0502020104020203" pitchFamily="34" charset="0"/>
              </a:rPr>
              <a:t> 模型去回答 </a:t>
            </a:r>
            <a:r>
              <a:rPr lang="en-US" altLang="zh-CN" dirty="0">
                <a:latin typeface="Gill Sans MT" panose="020B0502020104020203" pitchFamily="34" charset="0"/>
              </a:rPr>
              <a:t>prompt dataset</a:t>
            </a:r>
            <a:r>
              <a:rPr lang="zh-CN" altLang="en-US" dirty="0">
                <a:latin typeface="Gill Sans MT" panose="020B0502020104020203" pitchFamily="34" charset="0"/>
              </a:rPr>
              <a:t> 问题，得到策略的输出，即生成的回答；</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2</a:t>
            </a:r>
            <a:r>
              <a:rPr lang="zh-CN" altLang="en-US" dirty="0">
                <a:latin typeface="Gill Sans MT" panose="020B0502020104020203" pitchFamily="34" charset="0"/>
              </a:rPr>
              <a:t>）此时不再让人工评估好坏，而是让阶段 </a:t>
            </a:r>
            <a:r>
              <a:rPr lang="en-US" altLang="zh-CN" dirty="0">
                <a:latin typeface="Gill Sans MT" panose="020B0502020104020203" pitchFamily="34" charset="0"/>
              </a:rPr>
              <a:t>2</a:t>
            </a:r>
            <a:r>
              <a:rPr lang="zh-CN" altLang="en-US" dirty="0">
                <a:latin typeface="Gill Sans MT" panose="020B0502020104020203" pitchFamily="34" charset="0"/>
              </a:rPr>
              <a:t> </a:t>
            </a:r>
            <a:r>
              <a:rPr lang="en-US" altLang="zh-CN" dirty="0">
                <a:latin typeface="Gill Sans MT" panose="020B0502020104020203" pitchFamily="34" charset="0"/>
              </a:rPr>
              <a:t>RM</a:t>
            </a:r>
            <a:r>
              <a:rPr lang="zh-CN" altLang="en-US" dirty="0">
                <a:latin typeface="Gill Sans MT" panose="020B0502020104020203" pitchFamily="34" charset="0"/>
              </a:rPr>
              <a:t> 模型去给 </a:t>
            </a:r>
            <a:r>
              <a:rPr lang="en-US" altLang="zh-CN" dirty="0">
                <a:latin typeface="Gill Sans MT" panose="020B0502020104020203" pitchFamily="34" charset="0"/>
              </a:rPr>
              <a:t>SFT</a:t>
            </a:r>
            <a:r>
              <a:rPr lang="zh-CN" altLang="en-US" dirty="0">
                <a:latin typeface="Gill Sans MT" panose="020B0502020104020203" pitchFamily="34" charset="0"/>
              </a:rPr>
              <a:t> 模型的预测结果进行打分排序；</a:t>
            </a:r>
            <a:endParaRPr lang="en-US" altLang="zh-CN" dirty="0">
              <a:latin typeface="Gill Sans MT" panose="020B0502020104020203" pitchFamily="34" charset="0"/>
            </a:endParaRPr>
          </a:p>
          <a:p>
            <a:pPr marL="457200" indent="-457200">
              <a:buFont typeface="+mj-lt"/>
              <a:buAutoNum type="arabicPeriod"/>
            </a:pPr>
            <a:r>
              <a:rPr lang="en-US" altLang="zh-CN" dirty="0">
                <a:latin typeface="Gill Sans MT" panose="020B0502020104020203" pitchFamily="34" charset="0"/>
              </a:rPr>
              <a:t>3</a:t>
            </a:r>
            <a:r>
              <a:rPr lang="zh-CN" altLang="en-US" dirty="0">
                <a:latin typeface="Gill Sans MT" panose="020B0502020104020203" pitchFamily="34" charset="0"/>
              </a:rPr>
              <a:t>）使用 </a:t>
            </a:r>
            <a:r>
              <a:rPr lang="en-US" altLang="zh-CN" dirty="0">
                <a:latin typeface="Gill Sans MT" panose="020B0502020104020203" pitchFamily="34" charset="0"/>
              </a:rPr>
              <a:t>PPO</a:t>
            </a:r>
            <a:r>
              <a:rPr lang="zh-CN" altLang="en-US" dirty="0">
                <a:latin typeface="Gill Sans MT" panose="020B0502020104020203" pitchFamily="34" charset="0"/>
              </a:rPr>
              <a:t> 算法对 </a:t>
            </a:r>
            <a:r>
              <a:rPr lang="en-US" altLang="zh-CN" dirty="0">
                <a:latin typeface="Gill Sans MT" panose="020B0502020104020203" pitchFamily="34" charset="0"/>
              </a:rPr>
              <a:t>SFT</a:t>
            </a:r>
            <a:r>
              <a:rPr lang="zh-CN" altLang="en-US" dirty="0">
                <a:latin typeface="Gill Sans MT" panose="020B0502020104020203" pitchFamily="34" charset="0"/>
              </a:rPr>
              <a:t> 模型进行反馈更新，更新后的模型称为 </a:t>
            </a:r>
            <a:r>
              <a:rPr lang="en-US" altLang="zh-CN" dirty="0">
                <a:latin typeface="Gill Sans MT" panose="020B0502020104020203" pitchFamily="34" charset="0"/>
              </a:rPr>
              <a:t>PPO-</a:t>
            </a:r>
            <a:r>
              <a:rPr lang="en-US" altLang="zh-CN" dirty="0" err="1">
                <a:latin typeface="Gill Sans MT" panose="020B0502020104020203" pitchFamily="34" charset="0"/>
              </a:rPr>
              <a:t>ptx</a:t>
            </a:r>
            <a:r>
              <a:rPr lang="zh-CN" altLang="en-US" dirty="0">
                <a:latin typeface="Gill Sans MT" panose="020B0502020104020203" pitchFamily="34" charset="0"/>
              </a:rPr>
              <a:t>。</a:t>
            </a:r>
            <a:endParaRPr lang="en-US" altLang="zh-CN" dirty="0">
              <a:latin typeface="Gill Sans MT" panose="020B0502020104020203" pitchFamily="34" charset="0"/>
            </a:endParaRPr>
          </a:p>
          <a:p>
            <a:pPr marL="457200" indent="-457200">
              <a:buFont typeface="+mj-lt"/>
              <a:buAutoNum type="arabicPeriod"/>
            </a:pPr>
            <a:endParaRPr kumimoji="1" lang="zh-CN" altLang="en-US" dirty="0">
              <a:latin typeface="Gill Sans MT" panose="020B0502020104020203" pitchFamily="34" charset="0"/>
            </a:endParaRPr>
          </a:p>
        </p:txBody>
      </p:sp>
      <p:pic>
        <p:nvPicPr>
          <p:cNvPr id="5" name="图片 4">
            <a:extLst>
              <a:ext uri="{FF2B5EF4-FFF2-40B4-BE49-F238E27FC236}">
                <a16:creationId xmlns:a16="http://schemas.microsoft.com/office/drawing/2014/main" id="{AB68A864-A13A-8F42-AAEF-215D2EB2C3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927" b="-859"/>
          <a:stretch/>
        </p:blipFill>
        <p:spPr>
          <a:xfrm>
            <a:off x="8114605" y="1412776"/>
            <a:ext cx="2827582" cy="4896544"/>
          </a:xfrm>
          <a:prstGeom prst="rect">
            <a:avLst/>
          </a:prstGeom>
        </p:spPr>
      </p:pic>
    </p:spTree>
    <p:extLst>
      <p:ext uri="{BB962C8B-B14F-4D97-AF65-F5344CB8AC3E}">
        <p14:creationId xmlns:p14="http://schemas.microsoft.com/office/powerpoint/2010/main" val="110760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en-US" altLang="zh-CN" dirty="0"/>
              <a:t>InstructGPT</a:t>
            </a:r>
            <a:r>
              <a:rPr lang="zh-CN" altLang="en-US" dirty="0"/>
              <a:t> </a:t>
            </a:r>
            <a:br>
              <a:rPr lang="en-US" altLang="zh-CN" dirty="0"/>
            </a:br>
            <a:r>
              <a:rPr lang="zh-CN" altLang="en-US" sz="6000" dirty="0"/>
              <a:t>原理深度剖析</a:t>
            </a:r>
          </a:p>
        </p:txBody>
      </p:sp>
    </p:spTree>
    <p:extLst>
      <p:ext uri="{BB962C8B-B14F-4D97-AF65-F5344CB8AC3E}">
        <p14:creationId xmlns:p14="http://schemas.microsoft.com/office/powerpoint/2010/main" val="305093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EB0D476-E398-8349-8053-C52F37C07D6F}"/>
              </a:ext>
            </a:extLst>
          </p:cNvPr>
          <p:cNvSpPr>
            <a:spLocks noGrp="1"/>
          </p:cNvSpPr>
          <p:nvPr>
            <p:ph type="title"/>
          </p:nvPr>
        </p:nvSpPr>
        <p:spPr/>
        <p:txBody>
          <a:bodyPr/>
          <a:lstStyle/>
          <a:p>
            <a:r>
              <a:rPr lang="zh-CN" altLang="en-US" dirty="0"/>
              <a:t>阶段</a:t>
            </a:r>
            <a:r>
              <a:rPr lang="en-US" altLang="zh-CN" dirty="0"/>
              <a:t>2</a:t>
            </a:r>
            <a:r>
              <a:rPr lang="zh-CN" altLang="en-US" dirty="0"/>
              <a:t>：训练</a:t>
            </a:r>
            <a:r>
              <a:rPr lang="en-US" altLang="zh-CN" dirty="0"/>
              <a:t>RM</a:t>
            </a:r>
            <a:r>
              <a:rPr lang="zh-CN" altLang="en-US" dirty="0"/>
              <a:t>模型</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37A55D5-31C1-7442-8EFE-793A603791BE}"/>
                  </a:ext>
                </a:extLst>
              </p:cNvPr>
              <p:cNvSpPr>
                <a:spLocks noGrp="1"/>
              </p:cNvSpPr>
              <p:nvPr>
                <p:ph sz="half" idx="1"/>
              </p:nvPr>
            </p:nvSpPr>
            <p:spPr>
              <a:xfrm>
                <a:off x="623636" y="1340768"/>
                <a:ext cx="7706993" cy="1512168"/>
              </a:xfrm>
            </p:spPr>
            <p:txBody>
              <a:bodyPr/>
              <a:lstStyle/>
              <a:p>
                <a:r>
                  <a:rPr lang="en-US" altLang="zh-CN" dirty="0">
                    <a:latin typeface="Gill Sans MT" panose="020B0502020104020203" pitchFamily="34" charset="0"/>
                  </a:rPr>
                  <a:t>RM</a:t>
                </a:r>
                <a:r>
                  <a:rPr lang="zh-CN" altLang="en-US" dirty="0">
                    <a:latin typeface="Gill Sans MT" panose="020B0502020104020203" pitchFamily="34" charset="0"/>
                  </a:rPr>
                  <a:t> 核心是由人类对 </a:t>
                </a:r>
                <a:r>
                  <a:rPr lang="en-US" altLang="zh-CN" dirty="0">
                    <a:latin typeface="Gill Sans MT" panose="020B0502020104020203" pitchFamily="34" charset="0"/>
                  </a:rPr>
                  <a:t>SFT</a:t>
                </a:r>
                <a:r>
                  <a:rPr lang="zh-CN" altLang="en-US" dirty="0">
                    <a:latin typeface="Gill Sans MT" panose="020B0502020104020203" pitchFamily="34" charset="0"/>
                  </a:rPr>
                  <a:t> 生成的多个输出进行排序，再用来训练 </a:t>
                </a:r>
                <a:r>
                  <a:rPr lang="en-US" altLang="zh-CN" dirty="0">
                    <a:latin typeface="Gill Sans MT" panose="020B0502020104020203" pitchFamily="34" charset="0"/>
                  </a:rPr>
                  <a:t>RM</a:t>
                </a:r>
                <a:r>
                  <a:rPr lang="zh-CN" altLang="en-US" dirty="0">
                    <a:latin typeface="Gill Sans MT" panose="020B0502020104020203" pitchFamily="34" charset="0"/>
                  </a:rPr>
                  <a:t>。为了让 </a:t>
                </a:r>
                <a:r>
                  <a:rPr lang="en-US" altLang="zh-CN" dirty="0">
                    <a:latin typeface="Gill Sans MT" panose="020B0502020104020203" pitchFamily="34" charset="0"/>
                  </a:rPr>
                  <a:t>RM</a:t>
                </a:r>
                <a:r>
                  <a:rPr lang="zh-CN" altLang="en-US" dirty="0">
                    <a:latin typeface="Gill Sans MT" panose="020B0502020104020203" pitchFamily="34" charset="0"/>
                  </a:rPr>
                  <a:t> 学到人类偏好（即排序），可以 </a:t>
                </a:r>
                <a:r>
                  <a:rPr lang="en-US" altLang="zh-CN" dirty="0">
                    <a:latin typeface="Gill Sans MT" panose="020B0502020104020203" pitchFamily="34" charset="0"/>
                  </a:rPr>
                  <a:t>4</a:t>
                </a:r>
                <a:r>
                  <a:rPr lang="zh-CN" altLang="en-US" dirty="0">
                    <a:latin typeface="Gill Sans MT" panose="020B0502020104020203" pitchFamily="34" charset="0"/>
                  </a:rPr>
                  <a:t> 个语句两两组合分别计算 </a:t>
                </a:r>
                <a:r>
                  <a:rPr lang="en-US" altLang="zh-CN" dirty="0">
                    <a:latin typeface="Gill Sans MT" panose="020B0502020104020203" pitchFamily="34" charset="0"/>
                  </a:rPr>
                  <a:t>loss</a:t>
                </a:r>
                <a:r>
                  <a:rPr lang="zh-CN" altLang="en-US" dirty="0">
                    <a:latin typeface="Gill Sans MT" panose="020B0502020104020203" pitchFamily="34" charset="0"/>
                  </a:rPr>
                  <a:t> 再相加取均值，即分别计算 </a:t>
                </a:r>
                <a14:m>
                  <m:oMath xmlns:m="http://schemas.openxmlformats.org/officeDocument/2006/math">
                    <m:sSubSup>
                      <m:sSubSupPr>
                        <m:ctrlPr>
                          <a:rPr lang="en-US" altLang="zh-CN" i="1" dirty="0" smtClean="0">
                            <a:latin typeface="Cambria Math" panose="02040503050406030204" pitchFamily="18" charset="0"/>
                          </a:rPr>
                        </m:ctrlPr>
                      </m:sSubSupPr>
                      <m:e>
                        <m:r>
                          <a:rPr lang="en-US" altLang="zh-CN" i="1" dirty="0">
                            <a:latin typeface="Cambria Math" panose="02040503050406030204" pitchFamily="18" charset="0"/>
                          </a:rPr>
                          <m:t>𝐶</m:t>
                        </m:r>
                      </m:e>
                      <m:sub>
                        <m:r>
                          <a:rPr lang="en-US" altLang="zh-CN" b="0" i="1" dirty="0" smtClean="0">
                            <a:latin typeface="Cambria Math" panose="02040503050406030204" pitchFamily="18" charset="0"/>
                          </a:rPr>
                          <m:t>4</m:t>
                        </m:r>
                      </m:sub>
                      <m:sup>
                        <m:r>
                          <a:rPr lang="en-US" altLang="zh-CN" b="0" i="1" dirty="0" smtClean="0">
                            <a:latin typeface="Cambria Math" panose="02040503050406030204" pitchFamily="18" charset="0"/>
                          </a:rPr>
                          <m:t>2</m:t>
                        </m:r>
                      </m:sup>
                    </m:sSubSup>
                  </m:oMath>
                </a14:m>
                <a:r>
                  <a:rPr lang="zh-CN" altLang="en-US" dirty="0">
                    <a:latin typeface="Gill Sans MT" panose="020B0502020104020203" pitchFamily="34" charset="0"/>
                  </a:rPr>
                  <a:t> 个损失函数：</a:t>
                </a:r>
              </a:p>
            </p:txBody>
          </p:sp>
        </mc:Choice>
        <mc:Fallback xmlns="">
          <p:sp>
            <p:nvSpPr>
              <p:cNvPr id="4" name="内容占位符 3">
                <a:extLst>
                  <a:ext uri="{FF2B5EF4-FFF2-40B4-BE49-F238E27FC236}">
                    <a16:creationId xmlns:a16="http://schemas.microsoft.com/office/drawing/2014/main" id="{D37A55D5-31C1-7442-8EFE-793A603791BE}"/>
                  </a:ext>
                </a:extLst>
              </p:cNvPr>
              <p:cNvSpPr>
                <a:spLocks noGrp="1" noRot="1" noChangeAspect="1" noMove="1" noResize="1" noEditPoints="1" noAdjustHandles="1" noChangeArrowheads="1" noChangeShapeType="1" noTextEdit="1"/>
              </p:cNvSpPr>
              <p:nvPr>
                <p:ph sz="half" idx="1"/>
              </p:nvPr>
            </p:nvSpPr>
            <p:spPr>
              <a:xfrm>
                <a:off x="623636" y="1340768"/>
                <a:ext cx="7706993" cy="1512168"/>
              </a:xfrm>
              <a:blipFill>
                <a:blip r:embed="rId2"/>
                <a:stretch>
                  <a:fillRect l="-65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2F53AB0-7A80-2D43-9888-7A95D17228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545" y="3778309"/>
            <a:ext cx="7362924" cy="1014798"/>
          </a:xfrm>
          <a:prstGeom prst="rect">
            <a:avLst/>
          </a:prstGeom>
        </p:spPr>
      </p:pic>
      <p:pic>
        <p:nvPicPr>
          <p:cNvPr id="11" name="图片 10">
            <a:extLst>
              <a:ext uri="{FF2B5EF4-FFF2-40B4-BE49-F238E27FC236}">
                <a16:creationId xmlns:a16="http://schemas.microsoft.com/office/drawing/2014/main" id="{EE409239-DAA2-7848-B67D-86C046CB61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40"/>
          <a:stretch/>
        </p:blipFill>
        <p:spPr>
          <a:xfrm>
            <a:off x="8834685" y="1221011"/>
            <a:ext cx="2568759" cy="4654697"/>
          </a:xfrm>
          <a:prstGeom prst="rect">
            <a:avLst/>
          </a:prstGeom>
        </p:spPr>
      </p:pic>
    </p:spTree>
    <p:extLst>
      <p:ext uri="{BB962C8B-B14F-4D97-AF65-F5344CB8AC3E}">
        <p14:creationId xmlns:p14="http://schemas.microsoft.com/office/powerpoint/2010/main" val="113614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31604</TotalTime>
  <Words>871</Words>
  <Application>Microsoft Macintosh PowerPoint</Application>
  <PresentationFormat>自定义</PresentationFormat>
  <Paragraphs>57</Paragraphs>
  <Slides>16</Slides>
  <Notes>1</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16</vt:i4>
      </vt:variant>
    </vt:vector>
  </HeadingPairs>
  <TitlesOfParts>
    <vt:vector size="36"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Cambria Math</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InstructGPT  原理论文解读</vt:lpstr>
      <vt:lpstr>ChatGPT 前身 InstructGPT：基于 RLHF 微调 GPT-3</vt:lpstr>
      <vt:lpstr>ChatGPT 前身 InstructGPT：基于 RLHF 微调 GPT-3</vt:lpstr>
      <vt:lpstr>ChatGPT 前身 InstructGPT：基于 RLHF 微调 GPT-3</vt:lpstr>
      <vt:lpstr>ChatGPT 前身 InstructGPT：基于 RLHF 微调 GPT-3</vt:lpstr>
      <vt:lpstr>InstructGPT  原理深度剖析</vt:lpstr>
      <vt:lpstr>阶段2：训练RM模型</vt:lpstr>
      <vt:lpstr>阶段2：训练RM模型</vt:lpstr>
      <vt:lpstr>阶段3: PPO 优化策略模型</vt:lpstr>
      <vt:lpstr>阶段3: PPO 优化策略模型</vt:lpstr>
      <vt:lpstr>思考</vt:lpstr>
      <vt:lpstr>思考</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5740</cp:revision>
  <dcterms:created xsi:type="dcterms:W3CDTF">2015-01-14T10:38:57Z</dcterms:created>
  <dcterms:modified xsi:type="dcterms:W3CDTF">2023-02-12T16:05:57Z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